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21"/>
  </p:notesMasterIdLst>
  <p:sldIdLst>
    <p:sldId id="516" r:id="rId2"/>
    <p:sldId id="489" r:id="rId3"/>
    <p:sldId id="496" r:id="rId4"/>
    <p:sldId id="497" r:id="rId5"/>
    <p:sldId id="505" r:id="rId6"/>
    <p:sldId id="498" r:id="rId7"/>
    <p:sldId id="503" r:id="rId8"/>
    <p:sldId id="504" r:id="rId9"/>
    <p:sldId id="506" r:id="rId10"/>
    <p:sldId id="507" r:id="rId11"/>
    <p:sldId id="508" r:id="rId12"/>
    <p:sldId id="509" r:id="rId13"/>
    <p:sldId id="510" r:id="rId14"/>
    <p:sldId id="499" r:id="rId15"/>
    <p:sldId id="513" r:id="rId16"/>
    <p:sldId id="514" r:id="rId17"/>
    <p:sldId id="511" r:id="rId18"/>
    <p:sldId id="512" r:id="rId19"/>
    <p:sldId id="487" r:id="rId20"/>
  </p:sldIdLst>
  <p:sldSz cx="9144000" cy="5143500" type="screen16x9"/>
  <p:notesSz cx="7099300" cy="10234613"/>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2D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93" autoAdjust="0"/>
    <p:restoredTop sz="79714" autoAdjust="0"/>
  </p:normalViewPr>
  <p:slideViewPr>
    <p:cSldViewPr snapToGrid="0" snapToObjects="1">
      <p:cViewPr varScale="1">
        <p:scale>
          <a:sx n="77" d="100"/>
          <a:sy n="77" d="100"/>
        </p:scale>
        <p:origin x="-930" y="-96"/>
      </p:cViewPr>
      <p:guideLst>
        <p:guide orient="horz" pos="1620"/>
        <p:guide pos="2880"/>
      </p:guideLst>
    </p:cSldViewPr>
  </p:slideViewPr>
  <p:outlineViewPr>
    <p:cViewPr>
      <p:scale>
        <a:sx n="33" d="100"/>
        <a:sy n="33" d="100"/>
      </p:scale>
      <p:origin x="0" y="6155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0" d="100"/>
          <a:sy n="50" d="100"/>
        </p:scale>
        <p:origin x="-2922" y="-96"/>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wrap="square" lIns="99034" tIns="49517" rIns="99034" bIns="49517" numCol="1" anchor="t" anchorCtr="0" compatLnSpc="1">
            <a:prstTxWarp prst="textNoShape">
              <a:avLst/>
            </a:prstTxWarp>
          </a:bodyPr>
          <a:lstStyle>
            <a:lvl1pPr>
              <a:defRPr sz="1300" smtClean="0"/>
            </a:lvl1pPr>
          </a:lstStyle>
          <a:p>
            <a:pPr>
              <a:defRPr/>
            </a:pPr>
            <a:endParaRPr lang="en-US"/>
          </a:p>
        </p:txBody>
      </p:sp>
      <p:sp>
        <p:nvSpPr>
          <p:cNvPr id="3" name="Date Placeholder 2"/>
          <p:cNvSpPr>
            <a:spLocks noGrp="1"/>
          </p:cNvSpPr>
          <p:nvPr>
            <p:ph type="dt" idx="1"/>
          </p:nvPr>
        </p:nvSpPr>
        <p:spPr>
          <a:xfrm>
            <a:off x="4021295" y="1"/>
            <a:ext cx="3076363" cy="511731"/>
          </a:xfrm>
          <a:prstGeom prst="rect">
            <a:avLst/>
          </a:prstGeom>
        </p:spPr>
        <p:txBody>
          <a:bodyPr vert="horz" wrap="square" lIns="99034" tIns="49517" rIns="99034" bIns="49517" numCol="1" anchor="t" anchorCtr="0" compatLnSpc="1">
            <a:prstTxWarp prst="textNoShape">
              <a:avLst/>
            </a:prstTxWarp>
          </a:bodyPr>
          <a:lstStyle>
            <a:lvl1pPr algn="r">
              <a:defRPr sz="1300" smtClean="0"/>
            </a:lvl1pPr>
          </a:lstStyle>
          <a:p>
            <a:pPr>
              <a:defRPr/>
            </a:pPr>
            <a:fld id="{6F7C9C05-9C3D-4042-8548-49906676AF0C}" type="datetime1">
              <a:rPr lang="en-US"/>
              <a:pPr>
                <a:defRPr/>
              </a:pPr>
              <a:t>8/18/2011</a:t>
            </a:fld>
            <a:endParaRPr lang="en-US"/>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34" tIns="49517" rIns="99034" bIns="49517" rtlCol="0" anchor="ctr"/>
          <a:lstStyle/>
          <a:p>
            <a:pPr lvl="0"/>
            <a:endParaRPr lang="en-US" noProof="0" smtClean="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4" tIns="49517" rIns="99034" bIns="4951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721107"/>
            <a:ext cx="3076363" cy="511731"/>
          </a:xfrm>
          <a:prstGeom prst="rect">
            <a:avLst/>
          </a:prstGeom>
        </p:spPr>
        <p:txBody>
          <a:bodyPr vert="horz" wrap="square" lIns="99034" tIns="49517" rIns="99034" bIns="49517" numCol="1" anchor="b" anchorCtr="0" compatLnSpc="1">
            <a:prstTxWarp prst="textNoShape">
              <a:avLst/>
            </a:prstTxWarp>
          </a:bodyPr>
          <a:lstStyle>
            <a:lvl1pPr>
              <a:defRPr sz="1300" smtClean="0"/>
            </a:lvl1pPr>
          </a:lstStyle>
          <a:p>
            <a:pPr>
              <a:defRPr/>
            </a:pPr>
            <a:endParaRPr lang="en-US"/>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wrap="square" lIns="99034" tIns="49517" rIns="99034" bIns="49517" numCol="1" anchor="b" anchorCtr="0" compatLnSpc="1">
            <a:prstTxWarp prst="textNoShape">
              <a:avLst/>
            </a:prstTxWarp>
          </a:bodyPr>
          <a:lstStyle>
            <a:lvl1pPr algn="r">
              <a:defRPr sz="1300" smtClean="0"/>
            </a:lvl1pPr>
          </a:lstStyle>
          <a:p>
            <a:pPr>
              <a:defRPr/>
            </a:pPr>
            <a:fld id="{D6D5176D-F9DC-4643-81BC-DF10432F2FC2}" type="slidenum">
              <a:rPr lang="en-US"/>
              <a:pPr>
                <a:defRPr/>
              </a:pPr>
              <a:t>‹Nº›</a:t>
            </a:fld>
            <a:endParaRPr lang="en-US"/>
          </a:p>
        </p:txBody>
      </p:sp>
    </p:spTree>
    <p:extLst>
      <p:ext uri="{BB962C8B-B14F-4D97-AF65-F5344CB8AC3E}">
        <p14:creationId xmlns:p14="http://schemas.microsoft.com/office/powerpoint/2010/main" val="211226343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 dirty="0" smtClean="0">
              <a:ea typeface="ＭＳ Ｐゴシック" pitchFamily="-112"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21D1CA40-89F3-49A5-A9A7-D167B397CBF5}"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0225A99-BFD4-4C3A-8019-FCD367BFA158}" type="slidenum">
              <a:rPr lang="en-US"/>
              <a:pPr/>
              <a:t>10</a:t>
            </a:fld>
            <a:endParaRPr lang="en-US"/>
          </a:p>
        </p:txBody>
      </p:sp>
      <p:sp>
        <p:nvSpPr>
          <p:cNvPr id="60417"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none" anchor="t"/>
          <a:lstStyle/>
          <a:p>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0225A99-BFD4-4C3A-8019-FCD367BFA158}" type="slidenum">
              <a:rPr lang="en-US"/>
              <a:pPr/>
              <a:t>11</a:t>
            </a:fld>
            <a:endParaRPr lang="en-US"/>
          </a:p>
        </p:txBody>
      </p:sp>
      <p:sp>
        <p:nvSpPr>
          <p:cNvPr id="60417"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square" anchor="t"/>
          <a:lstStyle/>
          <a:p>
            <a:r>
              <a:rPr lang="en-US" noProof="0" dirty="0" smtClean="0"/>
              <a:t>These gaps occur</a:t>
            </a:r>
            <a:r>
              <a:rPr lang="en-US" baseline="0" noProof="0" dirty="0" smtClean="0"/>
              <a:t> because only one side of the edge has relevant geometry information. The background surface does not know about the foreground geometry. The foreground will blend properly towards the edge, but the background will not blend at all since it has no indication of an edge passing through. This results in visible gaps in the antialiasing along silhouette edges. Edges between adjacent triangles are not affected because both sides are aware of the edge.</a:t>
            </a:r>
            <a:endParaRPr lang="en-US" noProof="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0225A99-BFD4-4C3A-8019-FCD367BFA158}" type="slidenum">
              <a:rPr lang="en-US"/>
              <a:pPr/>
              <a:t>12</a:t>
            </a:fld>
            <a:endParaRPr lang="en-US"/>
          </a:p>
        </p:txBody>
      </p:sp>
      <p:sp>
        <p:nvSpPr>
          <p:cNvPr id="60417"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square" anchor="t"/>
          <a:lstStyle/>
          <a:p>
            <a:r>
              <a:rPr lang="en-US" noProof="0" dirty="0" smtClean="0"/>
              <a:t>We only need to check the</a:t>
            </a:r>
            <a:r>
              <a:rPr lang="en-US" baseline="0" noProof="0" dirty="0" smtClean="0"/>
              <a:t> component that can point towards us. For left/right check whether the x-component match this pixel, for up/down check y-component. If the neighbor’s distance value is such that it would cut this pixel we use this edge information.</a:t>
            </a:r>
          </a:p>
          <a:p>
            <a:endParaRPr lang="en-US" baseline="0" noProof="0" dirty="0" smtClean="0"/>
          </a:p>
          <a:p>
            <a:r>
              <a:rPr lang="en-US" baseline="0" noProof="0" dirty="0" smtClean="0"/>
              <a:t>In this illustration the left pixel hold relevant edge info. The value is perhaps 0.8, which is more than 0.5 (pixel’s left edge) and less than 1.0 (pixel center). This gives us a distance of 0.8 – 1.0 = -0.2, i.e. edge cuts through 0.2 pixel units to the left of the pixel center.</a:t>
            </a:r>
          </a:p>
          <a:p>
            <a:endParaRPr lang="en-US" baseline="0" noProof="0" dirty="0" smtClean="0"/>
          </a:p>
          <a:p>
            <a:r>
              <a:rPr lang="en-US" baseline="0" noProof="0" dirty="0" smtClean="0"/>
              <a:t>Note that in this illustration the down pixel also points to the right, thus it is of no use, because it has to point up to be useful. Right and up belong to the same surface and hold not useful information in this situation either.</a:t>
            </a:r>
            <a:endParaRPr lang="en-US" noProof="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0225A99-BFD4-4C3A-8019-FCD367BFA158}" type="slidenum">
              <a:rPr lang="en-US"/>
              <a:pPr/>
              <a:t>13</a:t>
            </a:fld>
            <a:endParaRPr lang="en-US"/>
          </a:p>
        </p:txBody>
      </p:sp>
      <p:sp>
        <p:nvSpPr>
          <p:cNvPr id="60417"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none" anchor="t"/>
          <a:lstStyle/>
          <a:p>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0225A99-BFD4-4C3A-8019-FCD367BFA158}" type="slidenum">
              <a:rPr lang="en-US"/>
              <a:pPr/>
              <a:t>14</a:t>
            </a:fld>
            <a:endParaRPr lang="en-US"/>
          </a:p>
        </p:txBody>
      </p:sp>
      <p:sp>
        <p:nvSpPr>
          <p:cNvPr id="60417"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none" anchor="t"/>
          <a:lstStyle/>
          <a:p>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0225A99-BFD4-4C3A-8019-FCD367BFA158}" type="slidenum">
              <a:rPr lang="en-US"/>
              <a:pPr/>
              <a:t>15</a:t>
            </a:fld>
            <a:endParaRPr lang="en-US"/>
          </a:p>
        </p:txBody>
      </p:sp>
      <p:sp>
        <p:nvSpPr>
          <p:cNvPr id="60417"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square" anchor="t"/>
          <a:lstStyle/>
          <a:p>
            <a:r>
              <a:rPr lang="en-US" noProof="0" dirty="0" smtClean="0"/>
              <a:t>Alpha-test can be better</a:t>
            </a:r>
            <a:r>
              <a:rPr lang="en-US" baseline="0" noProof="0" dirty="0" smtClean="0"/>
              <a:t> estimated by taking gradients of texture coordinate and sample texture left/right/up/down. This is more costly though, and the above works good enough in practice.</a:t>
            </a:r>
            <a:endParaRPr lang="en-US" noProof="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0225A99-BFD4-4C3A-8019-FCD367BFA158}" type="slidenum">
              <a:rPr lang="en-US"/>
              <a:pPr/>
              <a:t>16</a:t>
            </a:fld>
            <a:endParaRPr lang="en-US"/>
          </a:p>
        </p:txBody>
      </p:sp>
      <p:sp>
        <p:nvSpPr>
          <p:cNvPr id="60417"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square" anchor="t"/>
          <a:lstStyle/>
          <a:p>
            <a:r>
              <a:rPr lang="en-US" noProof="0" dirty="0" smtClean="0"/>
              <a:t>Results as good as GPAA, but also</a:t>
            </a:r>
            <a:r>
              <a:rPr lang="en-US" baseline="0" noProof="0" dirty="0" smtClean="0"/>
              <a:t> AA on alpha-tested surfaces.</a:t>
            </a:r>
            <a:endParaRPr lang="en-US" noProof="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0225A99-BFD4-4C3A-8019-FCD367BFA158}" type="slidenum">
              <a:rPr lang="en-US"/>
              <a:pPr/>
              <a:t>17</a:t>
            </a:fld>
            <a:endParaRPr lang="en-US"/>
          </a:p>
        </p:txBody>
      </p:sp>
      <p:sp>
        <p:nvSpPr>
          <p:cNvPr id="60417"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square" anchor="t"/>
          <a:lstStyle/>
          <a:p>
            <a:r>
              <a:rPr lang="en-US" noProof="0" dirty="0" smtClean="0"/>
              <a:t>Resolve pass is cheap</a:t>
            </a:r>
            <a:r>
              <a:rPr lang="en-US" baseline="0" noProof="0" dirty="0" smtClean="0"/>
              <a:t> and has </a:t>
            </a:r>
            <a:r>
              <a:rPr lang="en-US" noProof="0" dirty="0" smtClean="0"/>
              <a:t>fairly constant cost. I used clip() to reduce writes to backbuffer, which improved performance somewhat. This may not be an optimization for dense geometry though.</a:t>
            </a:r>
          </a:p>
          <a:p>
            <a:endParaRPr lang="en-US" noProof="0" dirty="0" smtClean="0"/>
          </a:p>
          <a:p>
            <a:r>
              <a:rPr lang="en-US" noProof="0" dirty="0" smtClean="0"/>
              <a:t>Note that these numbers</a:t>
            </a:r>
            <a:r>
              <a:rPr lang="en-US" baseline="0" noProof="0" dirty="0" smtClean="0"/>
              <a:t> are the resolve pass only. This technique also incur a cost during main scene rendering, which is content dependent and may vary from scene to scene.</a:t>
            </a:r>
            <a:endParaRPr lang="en-US" noProof="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0225A99-BFD4-4C3A-8019-FCD367BFA158}" type="slidenum">
              <a:rPr lang="en-US"/>
              <a:pPr/>
              <a:t>18</a:t>
            </a:fld>
            <a:endParaRPr lang="en-US"/>
          </a:p>
        </p:txBody>
      </p:sp>
      <p:sp>
        <p:nvSpPr>
          <p:cNvPr id="60417"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square" anchor="t"/>
          <a:lstStyle/>
          <a:p>
            <a:r>
              <a:rPr lang="en-US" noProof="0" dirty="0" smtClean="0"/>
              <a:t>Current implementation depend</a:t>
            </a:r>
            <a:r>
              <a:rPr lang="en-US" baseline="0" noProof="0" dirty="0" smtClean="0"/>
              <a:t>s on geometry shader, DX10. It is possible to implement in DX9 though, but would be more costly in terms of memory. Ways around this would be an interesting research topic.</a:t>
            </a:r>
          </a:p>
          <a:p>
            <a:endParaRPr lang="en-US" baseline="0" noProof="0" dirty="0" smtClean="0"/>
          </a:p>
          <a:p>
            <a:r>
              <a:rPr lang="en-US" baseline="0" noProof="0" dirty="0" smtClean="0"/>
              <a:t>Internal edges should not be antialiased. Current implementation does. It appears to do no serious harm, but ideally should be avoided.</a:t>
            </a:r>
          </a:p>
          <a:p>
            <a:endParaRPr lang="en-US" baseline="0" noProof="0" dirty="0" smtClean="0"/>
          </a:p>
          <a:p>
            <a:r>
              <a:rPr lang="en-US" baseline="0" noProof="0" dirty="0" smtClean="0"/>
              <a:t>Corners and T-junctions can sometimes cause minor artifacts. Using all edges and blend more neighbors could probably clean up these cases.</a:t>
            </a:r>
          </a:p>
          <a:p>
            <a:endParaRPr lang="en-US" baseline="0" noProof="0" dirty="0" smtClean="0"/>
          </a:p>
          <a:p>
            <a:r>
              <a:rPr lang="en-US" noProof="0" dirty="0" smtClean="0"/>
              <a:t>Blending down in the depth is more correct than blending to the side. With</a:t>
            </a:r>
            <a:r>
              <a:rPr lang="en-US" baseline="0" noProof="0" dirty="0" smtClean="0"/>
              <a:t> order-independent-translucency becoming more practical, this may be the way we do post-AA in the future.</a:t>
            </a:r>
            <a:endParaRPr lang="en-US" noProof="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6C07659-1EE4-4A29-91FD-7781C51D08AF}" type="slidenum">
              <a:rPr lang="en-US"/>
              <a:pPr/>
              <a:t>19</a:t>
            </a:fld>
            <a:endParaRPr lang="en-US"/>
          </a:p>
        </p:txBody>
      </p:sp>
      <p:sp>
        <p:nvSpPr>
          <p:cNvPr id="112641"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112642" name="Rectangle 2"/>
          <p:cNvSpPr txBox="1">
            <a:spLocks noGrp="1" noChangeArrowheads="1"/>
          </p:cNvSpPr>
          <p:nvPr>
            <p:ph type="body" idx="1"/>
          </p:nvPr>
        </p:nvSpPr>
        <p:spPr bwMode="auto">
          <a:xfrm>
            <a:off x="709930" y="4861442"/>
            <a:ext cx="5679440" cy="4506073"/>
          </a:xfrm>
          <a:prstGeom prst="rect">
            <a:avLst/>
          </a:prstGeom>
          <a:noFill/>
          <a:ln>
            <a:round/>
            <a:headEnd/>
            <a:tailEnd/>
          </a:ln>
        </p:spPr>
        <p:txBody>
          <a:bodyPr wrap="square" anchor="t"/>
          <a:lstStyle/>
          <a:p>
            <a:r>
              <a:rPr lang="en-US" noProof="0" dirty="0" smtClean="0"/>
              <a:t>GBAA demo available</a:t>
            </a:r>
            <a:r>
              <a:rPr lang="en-US" baseline="0" noProof="0" dirty="0" smtClean="0"/>
              <a:t> for download at www.humus.name.</a:t>
            </a:r>
          </a:p>
          <a:p>
            <a:endParaRPr lang="en-US" baseline="0" noProof="0" dirty="0" smtClean="0"/>
          </a:p>
          <a:p>
            <a:r>
              <a:rPr lang="en-US" baseline="0" noProof="0" dirty="0" smtClean="0"/>
              <a:t>Avalanche Studios is hiring for Stockholm and New York.</a:t>
            </a:r>
          </a:p>
          <a:p>
            <a:endParaRPr lang="en-US" baseline="0" noProof="0" dirty="0" smtClean="0"/>
          </a:p>
          <a:p>
            <a:r>
              <a:rPr lang="en-US" baseline="0" noProof="0" dirty="0" smtClean="0"/>
              <a:t>Next up is Tiago Sousa from </a:t>
            </a:r>
            <a:r>
              <a:rPr lang="en-US" baseline="0" noProof="0" dirty="0" err="1" smtClean="0"/>
              <a:t>Crytek</a:t>
            </a:r>
            <a:r>
              <a:rPr lang="en-US" baseline="0" noProof="0" dirty="0" smtClean="0"/>
              <a:t> who will talk about “</a:t>
            </a:r>
            <a:r>
              <a:rPr lang="en-US" dirty="0" smtClean="0">
                <a:latin typeface="Myriad Pro" pitchFamily="34" charset="0"/>
                <a:cs typeface="Arial" charset="0"/>
              </a:rPr>
              <a:t>Anti-Aliasing Methods in </a:t>
            </a:r>
            <a:r>
              <a:rPr lang="en-US" dirty="0" err="1" smtClean="0">
                <a:latin typeface="Myriad Pro" pitchFamily="34" charset="0"/>
                <a:cs typeface="Arial" charset="0"/>
              </a:rPr>
              <a:t>CryENGINE</a:t>
            </a:r>
            <a:r>
              <a:rPr lang="en-US" dirty="0" smtClean="0">
                <a:latin typeface="Myriad Pro" pitchFamily="34" charset="0"/>
                <a:cs typeface="Arial" charset="0"/>
              </a:rPr>
              <a:t> 3</a:t>
            </a:r>
            <a:r>
              <a:rPr lang="en-GB" dirty="0" smtClean="0"/>
              <a:t>”</a:t>
            </a:r>
            <a:br>
              <a:rPr lang="en-GB" dirty="0" smtClean="0"/>
            </a:br>
            <a:endParaRPr lang="en-US" noProof="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ABE50E-E34F-4DE7-876F-C48BE38FE2A3}" type="slidenum">
              <a:rPr lang="en-GB" smtClean="0"/>
              <a:pPr/>
              <a:t>2</a:t>
            </a:fld>
            <a:endParaRPr lang="en-GB"/>
          </a:p>
        </p:txBody>
      </p:sp>
    </p:spTree>
    <p:extLst>
      <p:ext uri="{BB962C8B-B14F-4D97-AF65-F5344CB8AC3E}">
        <p14:creationId xmlns:p14="http://schemas.microsoft.com/office/powerpoint/2010/main" val="1271507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0225A99-BFD4-4C3A-8019-FCD367BFA158}" type="slidenum">
              <a:rPr lang="en-US"/>
              <a:pPr/>
              <a:t>3</a:t>
            </a:fld>
            <a:endParaRPr lang="en-US"/>
          </a:p>
        </p:txBody>
      </p:sp>
      <p:sp>
        <p:nvSpPr>
          <p:cNvPr id="60417"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none" anchor="t"/>
          <a:lstStyle/>
          <a:p>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0225A99-BFD4-4C3A-8019-FCD367BFA158}" type="slidenum">
              <a:rPr lang="en-US"/>
              <a:pPr/>
              <a:t>4</a:t>
            </a:fld>
            <a:endParaRPr lang="en-US"/>
          </a:p>
        </p:txBody>
      </p:sp>
      <p:sp>
        <p:nvSpPr>
          <p:cNvPr id="60417"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square" anchor="t"/>
          <a:lstStyle/>
          <a:p>
            <a:r>
              <a:rPr lang="en-US" noProof="0" dirty="0" smtClean="0"/>
              <a:t>Pre-proces</a:t>
            </a:r>
            <a:r>
              <a:rPr lang="en-US" baseline="0" noProof="0" dirty="0" smtClean="0"/>
              <a:t>s eliminates internal edges in a surface and removes duplicates from shared edges.</a:t>
            </a:r>
          </a:p>
          <a:p>
            <a:r>
              <a:rPr lang="en-US" noProof="0" dirty="0" smtClean="0"/>
              <a:t>Line equations</a:t>
            </a:r>
            <a:r>
              <a:rPr lang="en-US" baseline="0" noProof="0" dirty="0" smtClean="0"/>
              <a:t> are computed in screen-space and passed to pixel shader.</a:t>
            </a:r>
            <a:endParaRPr lang="en-US" noProof="0" dirty="0" smtClean="0"/>
          </a:p>
          <a:p>
            <a:endParaRPr lang="en-US" noProof="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0225A99-BFD4-4C3A-8019-FCD367BFA158}" type="slidenum">
              <a:rPr lang="en-US"/>
              <a:pPr/>
              <a:t>5</a:t>
            </a:fld>
            <a:endParaRPr lang="en-US"/>
          </a:p>
        </p:txBody>
      </p:sp>
      <p:sp>
        <p:nvSpPr>
          <p:cNvPr id="60417"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square" anchor="t"/>
          <a:lstStyle/>
          <a:p>
            <a:pPr marL="0" indent="0" algn="l">
              <a:spcBef>
                <a:spcPts val="0"/>
              </a:spcBef>
              <a:buFontTx/>
              <a:buNone/>
            </a:pPr>
            <a:r>
              <a:rPr lang="en-US" noProof="0" dirty="0" smtClean="0"/>
              <a:t>In.KMF contains line equation for either horizontal or vertical direction. Direction flag is stored in w.</a:t>
            </a:r>
          </a:p>
          <a:p>
            <a:pPr marL="0" indent="0" algn="l">
              <a:spcBef>
                <a:spcPts val="0"/>
              </a:spcBef>
              <a:buFontTx/>
              <a:buNone/>
            </a:pPr>
            <a:r>
              <a:rPr lang="en-US" noProof="0" dirty="0" smtClean="0"/>
              <a:t>Sampling direction is selected based on which side the pixel center the line cuts the pixel.</a:t>
            </a:r>
          </a:p>
          <a:p>
            <a:pPr marL="0" indent="0" algn="l">
              <a:spcBef>
                <a:spcPts val="0"/>
              </a:spcBef>
              <a:buFontTx/>
              <a:buNone/>
            </a:pPr>
            <a:r>
              <a:rPr lang="en-US" noProof="0" dirty="0" smtClean="0"/>
              <a:t>Coverage is computed from distance.</a:t>
            </a:r>
            <a:endParaRPr lang="en-US" noProof="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0225A99-BFD4-4C3A-8019-FCD367BFA158}" type="slidenum">
              <a:rPr lang="en-US"/>
              <a:pPr/>
              <a:t>6</a:t>
            </a:fld>
            <a:endParaRPr lang="en-US"/>
          </a:p>
        </p:txBody>
      </p:sp>
      <p:sp>
        <p:nvSpPr>
          <p:cNvPr id="60417"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none" anchor="t"/>
          <a:lstStyle/>
          <a:p>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0225A99-BFD4-4C3A-8019-FCD367BFA158}" type="slidenum">
              <a:rPr lang="en-US"/>
              <a:pPr/>
              <a:t>7</a:t>
            </a:fld>
            <a:endParaRPr lang="en-US"/>
          </a:p>
        </p:txBody>
      </p:sp>
      <p:sp>
        <p:nvSpPr>
          <p:cNvPr id="60417"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none" anchor="t"/>
          <a:lstStyle/>
          <a:p>
            <a:pPr defTabSz="320954">
              <a:defRPr/>
            </a:pPr>
            <a:r>
              <a:rPr lang="en-US" noProof="0" dirty="0" smtClean="0"/>
              <a:t>Demo with source available for download at http://www.humus.name</a:t>
            </a:r>
          </a:p>
          <a:p>
            <a:endParaRPr lang="en-US" noProof="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0225A99-BFD4-4C3A-8019-FCD367BFA158}" type="slidenum">
              <a:rPr lang="en-US"/>
              <a:pPr/>
              <a:t>8</a:t>
            </a:fld>
            <a:endParaRPr lang="en-US"/>
          </a:p>
        </p:txBody>
      </p:sp>
      <p:sp>
        <p:nvSpPr>
          <p:cNvPr id="60417"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square" anchor="t"/>
          <a:lstStyle/>
          <a:p>
            <a:r>
              <a:rPr lang="en-US" noProof="0" dirty="0" smtClean="0"/>
              <a:t>Geometry Buffer is fullscreen, two channels, signed format. Could pack into single channel if necessary</a:t>
            </a:r>
            <a:r>
              <a:rPr lang="en-US" baseline="0" noProof="0" dirty="0" smtClean="0"/>
              <a:t> (one bit stores flag for horizontal/vertical)</a:t>
            </a:r>
            <a:endParaRPr lang="en-US"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0225A99-BFD4-4C3A-8019-FCD367BFA158}" type="slidenum">
              <a:rPr lang="en-US"/>
              <a:pPr/>
              <a:t>9</a:t>
            </a:fld>
            <a:endParaRPr lang="en-US"/>
          </a:p>
        </p:txBody>
      </p:sp>
      <p:sp>
        <p:nvSpPr>
          <p:cNvPr id="60417" name="Rectangle 1"/>
          <p:cNvSpPr txBox="1">
            <a:spLocks noGrp="1" noRot="1" noChangeAspect="1" noChangeArrowheads="1"/>
          </p:cNvSpPr>
          <p:nvPr>
            <p:ph type="sldImg"/>
          </p:nvPr>
        </p:nvSpPr>
        <p:spPr bwMode="auto">
          <a:xfrm>
            <a:off x="139700" y="768350"/>
            <a:ext cx="6819900" cy="383698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square" anchor="t"/>
          <a:lstStyle/>
          <a:p>
            <a:r>
              <a:rPr lang="en-US" noProof="0" dirty="0" smtClean="0"/>
              <a:t>The two vertices on the edge are naturally of zero distance to that edge.</a:t>
            </a:r>
          </a:p>
          <a:p>
            <a:r>
              <a:rPr lang="en-US" noProof="0" dirty="0" smtClean="0"/>
              <a:t>The top</a:t>
            </a:r>
            <a:r>
              <a:rPr lang="en-US" baseline="0" noProof="0" dirty="0" smtClean="0"/>
              <a:t> vertex is assigned the vertical distance because the edge is horizontal.</a:t>
            </a:r>
          </a:p>
          <a:p>
            <a:r>
              <a:rPr lang="en-US" baseline="0" noProof="0" dirty="0" smtClean="0"/>
              <a:t>The perpendicular distance (d) is computed first, then scaled by a factor to become the vertical distance (</a:t>
            </a:r>
            <a:r>
              <a:rPr lang="en-US" baseline="0" noProof="0" dirty="0" err="1" smtClean="0"/>
              <a:t>dx</a:t>
            </a:r>
            <a:r>
              <a:rPr lang="en-US" baseline="0" noProof="0" dirty="0"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20"/>
            <a:ext cx="7772400" cy="110251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pPr>
              <a:defRPr/>
            </a:pPr>
            <a:fld id="{7DF6FB25-9059-4091-8E6B-683C221CFF7D}" type="datetime1">
              <a:rPr lang="en-US" smtClean="0"/>
              <a:pPr>
                <a:defRPr/>
              </a:pPr>
              <a:t>8/18/2011</a:t>
            </a:fld>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24445E3B-2D74-4288-969E-728E980BC142}" type="slidenum">
              <a:rPr lang="en-US" smtClean="0"/>
              <a:pPr>
                <a:defRPr/>
              </a:pPr>
              <a:t>‹Nº›</a:t>
            </a:fld>
            <a:endParaRPr lang="en-US"/>
          </a:p>
        </p:txBody>
      </p:sp>
    </p:spTree>
    <p:extLst>
      <p:ext uri="{BB962C8B-B14F-4D97-AF65-F5344CB8AC3E}">
        <p14:creationId xmlns:p14="http://schemas.microsoft.com/office/powerpoint/2010/main" val="1724636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fld id="{7DF6FB25-9059-4091-8E6B-683C221CFF7D}" type="datetime1">
              <a:rPr lang="en-US" smtClean="0"/>
              <a:pPr>
                <a:defRPr/>
              </a:pPr>
              <a:t>8/18/2011</a:t>
            </a:fld>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24445E3B-2D74-4288-969E-728E980BC142}" type="slidenum">
              <a:rPr lang="en-US" smtClean="0"/>
              <a:pPr>
                <a:defRPr/>
              </a:pPr>
              <a:t>‹Nº›</a:t>
            </a:fld>
            <a:endParaRPr lang="en-US"/>
          </a:p>
        </p:txBody>
      </p:sp>
    </p:spTree>
    <p:extLst>
      <p:ext uri="{BB962C8B-B14F-4D97-AF65-F5344CB8AC3E}">
        <p14:creationId xmlns:p14="http://schemas.microsoft.com/office/powerpoint/2010/main" val="159086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2"/>
            <a:ext cx="2057400" cy="329088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54782"/>
            <a:ext cx="6019800" cy="32908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fld id="{7DF6FB25-9059-4091-8E6B-683C221CFF7D}" type="datetime1">
              <a:rPr lang="en-US" smtClean="0"/>
              <a:pPr>
                <a:defRPr/>
              </a:pPr>
              <a:t>8/18/2011</a:t>
            </a:fld>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24445E3B-2D74-4288-969E-728E980BC142}" type="slidenum">
              <a:rPr lang="en-US" smtClean="0"/>
              <a:pPr>
                <a:defRPr/>
              </a:pPr>
              <a:t>‹Nº›</a:t>
            </a:fld>
            <a:endParaRPr lang="en-US"/>
          </a:p>
        </p:txBody>
      </p:sp>
    </p:spTree>
    <p:extLst>
      <p:ext uri="{BB962C8B-B14F-4D97-AF65-F5344CB8AC3E}">
        <p14:creationId xmlns:p14="http://schemas.microsoft.com/office/powerpoint/2010/main" val="89410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fld id="{7DF6FB25-9059-4091-8E6B-683C221CFF7D}" type="datetime1">
              <a:rPr lang="en-US" smtClean="0"/>
              <a:pPr>
                <a:defRPr/>
              </a:pPr>
              <a:t>8/18/2011</a:t>
            </a:fld>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24445E3B-2D74-4288-969E-728E980BC142}" type="slidenum">
              <a:rPr lang="en-US" smtClean="0"/>
              <a:pPr>
                <a:defRPr/>
              </a:pPr>
              <a:t>‹Nº›</a:t>
            </a:fld>
            <a:endParaRPr lang="en-US"/>
          </a:p>
        </p:txBody>
      </p:sp>
    </p:spTree>
    <p:extLst>
      <p:ext uri="{BB962C8B-B14F-4D97-AF65-F5344CB8AC3E}">
        <p14:creationId xmlns:p14="http://schemas.microsoft.com/office/powerpoint/2010/main" val="391515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7DF6FB25-9059-4091-8E6B-683C221CFF7D}" type="datetime1">
              <a:rPr lang="en-US" smtClean="0"/>
              <a:pPr>
                <a:defRPr/>
              </a:pPr>
              <a:t>8/18/2011</a:t>
            </a:fld>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24445E3B-2D74-4288-969E-728E980BC142}" type="slidenum">
              <a:rPr lang="en-US" smtClean="0"/>
              <a:pPr>
                <a:defRPr/>
              </a:pPr>
              <a:t>‹Nº›</a:t>
            </a:fld>
            <a:endParaRPr lang="en-US"/>
          </a:p>
        </p:txBody>
      </p:sp>
    </p:spTree>
    <p:extLst>
      <p:ext uri="{BB962C8B-B14F-4D97-AF65-F5344CB8AC3E}">
        <p14:creationId xmlns:p14="http://schemas.microsoft.com/office/powerpoint/2010/main" val="192604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pPr>
              <a:defRPr/>
            </a:pPr>
            <a:fld id="{7DF6FB25-9059-4091-8E6B-683C221CFF7D}" type="datetime1">
              <a:rPr lang="en-US" smtClean="0"/>
              <a:pPr>
                <a:defRPr/>
              </a:pPr>
              <a:t>8/18/2011</a:t>
            </a:fld>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24445E3B-2D74-4288-969E-728E980BC142}" type="slidenum">
              <a:rPr lang="en-US" smtClean="0"/>
              <a:pPr>
                <a:defRPr/>
              </a:pPr>
              <a:t>‹Nº›</a:t>
            </a:fld>
            <a:endParaRPr lang="en-US"/>
          </a:p>
        </p:txBody>
      </p:sp>
    </p:spTree>
    <p:extLst>
      <p:ext uri="{BB962C8B-B14F-4D97-AF65-F5344CB8AC3E}">
        <p14:creationId xmlns:p14="http://schemas.microsoft.com/office/powerpoint/2010/main" val="179568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a:defRPr/>
            </a:pPr>
            <a:fld id="{7DF6FB25-9059-4091-8E6B-683C221CFF7D}" type="datetime1">
              <a:rPr lang="en-US" smtClean="0"/>
              <a:pPr>
                <a:defRPr/>
              </a:pPr>
              <a:t>8/18/2011</a:t>
            </a:fld>
            <a:endParaRPr lang="en-US"/>
          </a:p>
        </p:txBody>
      </p:sp>
      <p:sp>
        <p:nvSpPr>
          <p:cNvPr id="8" name="7 Marcador de pie de página"/>
          <p:cNvSpPr>
            <a:spLocks noGrp="1"/>
          </p:cNvSpPr>
          <p:nvPr>
            <p:ph type="ftr" sz="quarter" idx="11"/>
          </p:nvPr>
        </p:nvSpPr>
        <p:spPr/>
        <p:txBody>
          <a:bodyPr/>
          <a:lstStyle/>
          <a:p>
            <a:pPr>
              <a:defRPr/>
            </a:pPr>
            <a:endParaRPr lang="en-US"/>
          </a:p>
        </p:txBody>
      </p:sp>
      <p:sp>
        <p:nvSpPr>
          <p:cNvPr id="9" name="8 Marcador de número de diapositiva"/>
          <p:cNvSpPr>
            <a:spLocks noGrp="1"/>
          </p:cNvSpPr>
          <p:nvPr>
            <p:ph type="sldNum" sz="quarter" idx="12"/>
          </p:nvPr>
        </p:nvSpPr>
        <p:spPr/>
        <p:txBody>
          <a:bodyPr/>
          <a:lstStyle/>
          <a:p>
            <a:pPr>
              <a:defRPr/>
            </a:pPr>
            <a:fld id="{24445E3B-2D74-4288-969E-728E980BC142}" type="slidenum">
              <a:rPr lang="en-US" smtClean="0"/>
              <a:pPr>
                <a:defRPr/>
              </a:pPr>
              <a:t>‹Nº›</a:t>
            </a:fld>
            <a:endParaRPr lang="en-US"/>
          </a:p>
        </p:txBody>
      </p:sp>
    </p:spTree>
    <p:extLst>
      <p:ext uri="{BB962C8B-B14F-4D97-AF65-F5344CB8AC3E}">
        <p14:creationId xmlns:p14="http://schemas.microsoft.com/office/powerpoint/2010/main" val="303275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a:defRPr/>
            </a:pPr>
            <a:fld id="{7DF6FB25-9059-4091-8E6B-683C221CFF7D}" type="datetime1">
              <a:rPr lang="en-US" smtClean="0"/>
              <a:pPr>
                <a:defRPr/>
              </a:pPr>
              <a:t>8/18/2011</a:t>
            </a:fld>
            <a:endParaRPr lang="en-US"/>
          </a:p>
        </p:txBody>
      </p:sp>
      <p:sp>
        <p:nvSpPr>
          <p:cNvPr id="4" name="3 Marcador de pie de página"/>
          <p:cNvSpPr>
            <a:spLocks noGrp="1"/>
          </p:cNvSpPr>
          <p:nvPr>
            <p:ph type="ftr" sz="quarter" idx="11"/>
          </p:nvPr>
        </p:nvSpPr>
        <p:spPr/>
        <p:txBody>
          <a:bodyPr/>
          <a:lstStyle/>
          <a:p>
            <a:pPr>
              <a:defRPr/>
            </a:pPr>
            <a:endParaRPr lang="en-US"/>
          </a:p>
        </p:txBody>
      </p:sp>
      <p:sp>
        <p:nvSpPr>
          <p:cNvPr id="5" name="4 Marcador de número de diapositiva"/>
          <p:cNvSpPr>
            <a:spLocks noGrp="1"/>
          </p:cNvSpPr>
          <p:nvPr>
            <p:ph type="sldNum" sz="quarter" idx="12"/>
          </p:nvPr>
        </p:nvSpPr>
        <p:spPr/>
        <p:txBody>
          <a:bodyPr/>
          <a:lstStyle/>
          <a:p>
            <a:pPr>
              <a:defRPr/>
            </a:pPr>
            <a:fld id="{24445E3B-2D74-4288-969E-728E980BC142}" type="slidenum">
              <a:rPr lang="en-US" smtClean="0"/>
              <a:pPr>
                <a:defRPr/>
              </a:pPr>
              <a:t>‹Nº›</a:t>
            </a:fld>
            <a:endParaRPr lang="en-US"/>
          </a:p>
        </p:txBody>
      </p:sp>
    </p:spTree>
    <p:extLst>
      <p:ext uri="{BB962C8B-B14F-4D97-AF65-F5344CB8AC3E}">
        <p14:creationId xmlns:p14="http://schemas.microsoft.com/office/powerpoint/2010/main" val="91883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7DF6FB25-9059-4091-8E6B-683C221CFF7D}" type="datetime1">
              <a:rPr lang="en-US" smtClean="0"/>
              <a:pPr>
                <a:defRPr/>
              </a:pPr>
              <a:t>8/18/2011</a:t>
            </a:fld>
            <a:endParaRPr lang="en-US"/>
          </a:p>
        </p:txBody>
      </p:sp>
      <p:sp>
        <p:nvSpPr>
          <p:cNvPr id="3" name="2 Marcador de pie de página"/>
          <p:cNvSpPr>
            <a:spLocks noGrp="1"/>
          </p:cNvSpPr>
          <p:nvPr>
            <p:ph type="ftr" sz="quarter" idx="11"/>
          </p:nvPr>
        </p:nvSpPr>
        <p:spPr/>
        <p:txBody>
          <a:bodyPr/>
          <a:lstStyle/>
          <a:p>
            <a:pPr>
              <a:defRPr/>
            </a:pPr>
            <a:endParaRPr lang="en-US"/>
          </a:p>
        </p:txBody>
      </p:sp>
      <p:sp>
        <p:nvSpPr>
          <p:cNvPr id="4" name="3 Marcador de número de diapositiva"/>
          <p:cNvSpPr>
            <a:spLocks noGrp="1"/>
          </p:cNvSpPr>
          <p:nvPr>
            <p:ph type="sldNum" sz="quarter" idx="12"/>
          </p:nvPr>
        </p:nvSpPr>
        <p:spPr/>
        <p:txBody>
          <a:bodyPr/>
          <a:lstStyle/>
          <a:p>
            <a:pPr>
              <a:defRPr/>
            </a:pPr>
            <a:fld id="{24445E3B-2D74-4288-969E-728E980BC142}" type="slidenum">
              <a:rPr lang="en-US" smtClean="0"/>
              <a:pPr>
                <a:defRPr/>
              </a:pPr>
              <a:t>‹Nº›</a:t>
            </a:fld>
            <a:endParaRPr lang="en-US"/>
          </a:p>
        </p:txBody>
      </p:sp>
    </p:spTree>
    <p:extLst>
      <p:ext uri="{BB962C8B-B14F-4D97-AF65-F5344CB8AC3E}">
        <p14:creationId xmlns:p14="http://schemas.microsoft.com/office/powerpoint/2010/main" val="1527993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3" y="204787"/>
            <a:ext cx="3008313" cy="871538"/>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7DF6FB25-9059-4091-8E6B-683C221CFF7D}" type="datetime1">
              <a:rPr lang="en-US" smtClean="0"/>
              <a:pPr>
                <a:defRPr/>
              </a:pPr>
              <a:t>8/18/2011</a:t>
            </a:fld>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24445E3B-2D74-4288-969E-728E980BC142}" type="slidenum">
              <a:rPr lang="en-US" smtClean="0"/>
              <a:pPr>
                <a:defRPr/>
              </a:pPr>
              <a:t>‹Nº›</a:t>
            </a:fld>
            <a:endParaRPr lang="en-US"/>
          </a:p>
        </p:txBody>
      </p:sp>
    </p:spTree>
    <p:extLst>
      <p:ext uri="{BB962C8B-B14F-4D97-AF65-F5344CB8AC3E}">
        <p14:creationId xmlns:p14="http://schemas.microsoft.com/office/powerpoint/2010/main" val="334543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7DF6FB25-9059-4091-8E6B-683C221CFF7D}" type="datetime1">
              <a:rPr lang="en-US" smtClean="0"/>
              <a:pPr>
                <a:defRPr/>
              </a:pPr>
              <a:t>8/18/2011</a:t>
            </a:fld>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24445E3B-2D74-4288-969E-728E980BC142}" type="slidenum">
              <a:rPr lang="en-US" smtClean="0"/>
              <a:pPr>
                <a:defRPr/>
              </a:pPr>
              <a:t>‹Nº›</a:t>
            </a:fld>
            <a:endParaRPr lang="en-US"/>
          </a:p>
        </p:txBody>
      </p:sp>
    </p:spTree>
    <p:extLst>
      <p:ext uri="{BB962C8B-B14F-4D97-AF65-F5344CB8AC3E}">
        <p14:creationId xmlns:p14="http://schemas.microsoft.com/office/powerpoint/2010/main" val="147927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DF6FB25-9059-4091-8E6B-683C221CFF7D}" type="datetime1">
              <a:rPr lang="en-US" smtClean="0"/>
              <a:pPr>
                <a:defRPr/>
              </a:pPr>
              <a:t>8/18/2011</a:t>
            </a:fld>
            <a:endParaRPr lang="en-US"/>
          </a:p>
        </p:txBody>
      </p:sp>
      <p:sp>
        <p:nvSpPr>
          <p:cNvPr id="5" name="4 Marcador de pie de página"/>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5 Marcador de número de diapositiva"/>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4445E3B-2D74-4288-969E-728E980BC142}" type="slidenum">
              <a:rPr lang="en-US" smtClean="0"/>
              <a:pPr>
                <a:defRPr/>
              </a:pPr>
              <a:t>‹Nº›</a:t>
            </a:fld>
            <a:endParaRPr lang="en-US"/>
          </a:p>
        </p:txBody>
      </p:sp>
    </p:spTree>
    <p:extLst>
      <p:ext uri="{BB962C8B-B14F-4D97-AF65-F5344CB8AC3E}">
        <p14:creationId xmlns:p14="http://schemas.microsoft.com/office/powerpoint/2010/main" val="149432468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humus.na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www.humus.name/" TargetMode="External"/><Relationship Id="rId4" Type="http://schemas.openxmlformats.org/officeDocument/2006/relationships/hyperlink" Target="mailto:emil.persson@avalanchestudios.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ctrTitle"/>
          </p:nvPr>
        </p:nvSpPr>
        <p:spPr>
          <a:xfrm>
            <a:off x="685800" y="686160"/>
            <a:ext cx="7772400" cy="1602265"/>
          </a:xfrm>
        </p:spPr>
        <p:txBody>
          <a:bodyPr/>
          <a:lstStyle/>
          <a:p>
            <a:pPr algn="ctr"/>
            <a:r>
              <a:rPr lang="en-US" sz="4000" dirty="0" smtClean="0">
                <a:latin typeface="+mj-lt"/>
              </a:rPr>
              <a:t> Filtering Approaches for </a:t>
            </a:r>
            <a:br>
              <a:rPr lang="en-US" sz="4000" dirty="0" smtClean="0">
                <a:latin typeface="+mj-lt"/>
              </a:rPr>
            </a:br>
            <a:r>
              <a:rPr lang="en-US" sz="4000" dirty="0" smtClean="0">
                <a:latin typeface="+mj-lt"/>
              </a:rPr>
              <a:t>Real-Time Anti-Aliasing </a:t>
            </a:r>
            <a:endParaRPr lang="en-US" sz="4000" dirty="0" smtClean="0">
              <a:latin typeface="+mj-lt"/>
              <a:cs typeface="Arial" charset="0"/>
            </a:endParaRPr>
          </a:p>
        </p:txBody>
      </p:sp>
      <p:pic>
        <p:nvPicPr>
          <p:cNvPr id="263170" name="Picture 2" descr="http://sis.siggraph.org/OPAL/Themes/SIS/2011/src/downloads/c96-f96_3-a257-representative_image-v1.jpg"/>
          <p:cNvPicPr>
            <a:picLocks noChangeAspect="1" noChangeArrowheads="1"/>
          </p:cNvPicPr>
          <p:nvPr/>
        </p:nvPicPr>
        <p:blipFill>
          <a:blip r:embed="rId3"/>
          <a:srcRect/>
          <a:stretch>
            <a:fillRect/>
          </a:stretch>
        </p:blipFill>
        <p:spPr bwMode="auto">
          <a:xfrm>
            <a:off x="3153961" y="2217513"/>
            <a:ext cx="2836079" cy="2039937"/>
          </a:xfrm>
          <a:prstGeom prst="rect">
            <a:avLst/>
          </a:prstGeom>
          <a:noFill/>
        </p:spPr>
      </p:pic>
      <p:sp>
        <p:nvSpPr>
          <p:cNvPr id="10" name="9 Rectángulo"/>
          <p:cNvSpPr/>
          <p:nvPr/>
        </p:nvSpPr>
        <p:spPr>
          <a:xfrm>
            <a:off x="8206740" y="0"/>
            <a:ext cx="937260" cy="7027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5" name="2 Título"/>
          <p:cNvSpPr txBox="1">
            <a:spLocks/>
          </p:cNvSpPr>
          <p:nvPr/>
        </p:nvSpPr>
        <p:spPr bwMode="auto">
          <a:xfrm>
            <a:off x="438123" y="4324287"/>
            <a:ext cx="8229600" cy="7305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s-ES_tradnl" dirty="0" smtClean="0">
                <a:solidFill>
                  <a:prstClr val="black"/>
                </a:solidFill>
                <a:latin typeface="Myriad Pro"/>
                <a:ea typeface="Arial" pitchFamily="34" charset="0"/>
                <a:cs typeface="Arial" pitchFamily="34" charset="0"/>
              </a:rPr>
              <a:t>http://</a:t>
            </a:r>
            <a:r>
              <a:rPr lang="es-ES_tradnl" dirty="0" err="1" smtClean="0">
                <a:solidFill>
                  <a:prstClr val="black"/>
                </a:solidFill>
                <a:latin typeface="Myriad Pro"/>
                <a:ea typeface="Arial" pitchFamily="34" charset="0"/>
                <a:cs typeface="Arial" pitchFamily="34" charset="0"/>
              </a:rPr>
              <a:t>www.iryoku.com</a:t>
            </a:r>
            <a:r>
              <a:rPr lang="es-ES_tradnl" dirty="0" smtClean="0">
                <a:solidFill>
                  <a:prstClr val="black"/>
                </a:solidFill>
                <a:latin typeface="Myriad Pro"/>
                <a:ea typeface="Arial" pitchFamily="34" charset="0"/>
                <a:cs typeface="Arial" pitchFamily="34" charset="0"/>
              </a:rPr>
              <a:t>/</a:t>
            </a:r>
            <a:r>
              <a:rPr lang="es-ES_tradnl" dirty="0" err="1" smtClean="0">
                <a:solidFill>
                  <a:prstClr val="black"/>
                </a:solidFill>
                <a:latin typeface="Myriad Pro"/>
                <a:ea typeface="Arial" pitchFamily="34" charset="0"/>
                <a:cs typeface="Arial" pitchFamily="34" charset="0"/>
              </a:rPr>
              <a:t>aacourse</a:t>
            </a:r>
            <a:r>
              <a:rPr lang="es-ES_tradnl" dirty="0" smtClean="0">
                <a:solidFill>
                  <a:prstClr val="black"/>
                </a:solidFill>
                <a:latin typeface="Myriad Pro"/>
                <a:ea typeface="Arial" pitchFamily="34" charset="0"/>
                <a:cs typeface="Arial" pitchFamily="34" charset="0"/>
              </a:rPr>
              <a:t>/</a:t>
            </a:r>
            <a:endParaRPr lang="es-ES" dirty="0">
              <a:solidFill>
                <a:prstClr val="black"/>
              </a:solidFill>
              <a:latin typeface="Myriad Pro"/>
              <a:ea typeface="Arial" pitchFamily="34" charset="0"/>
              <a:cs typeface="Arial" pitchFamily="34" charset="0"/>
            </a:endParaRPr>
          </a:p>
        </p:txBody>
      </p:sp>
    </p:spTree>
    <p:extLst>
      <p:ext uri="{BB962C8B-B14F-4D97-AF65-F5344CB8AC3E}">
        <p14:creationId xmlns:p14="http://schemas.microsoft.com/office/powerpoint/2010/main" val="3058163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58701"/>
            <a:ext cx="8229600" cy="952206"/>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mj-lt"/>
              </a:rPr>
              <a:t>GBAA - Resolve</a:t>
            </a:r>
            <a:endParaRPr lang="en-US" dirty="0">
              <a:latin typeface="+mj-lt"/>
            </a:endParaRPr>
          </a:p>
        </p:txBody>
      </p:sp>
      <p:sp>
        <p:nvSpPr>
          <p:cNvPr id="5122" name="Rectangle 2"/>
          <p:cNvSpPr>
            <a:spLocks noGrp="1" noChangeArrowheads="1"/>
          </p:cNvSpPr>
          <p:nvPr>
            <p:ph idx="1"/>
          </p:nvPr>
        </p:nvSpPr>
        <p:spPr>
          <a:xfrm>
            <a:off x="457200" y="1199780"/>
            <a:ext cx="8229600" cy="3396201"/>
          </a:xfrm>
          <a:ln/>
        </p:spPr>
        <p:txBody>
          <a:bodyPr/>
          <a:lstStyle/>
          <a:p>
            <a:pPr marL="341313" indent="-341313">
              <a:buClrTx/>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For each pixel, check buffer for intersecting edge</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If distance is less than half pixel, we have one.</a:t>
            </a:r>
          </a:p>
          <a:p>
            <a:pPr marL="1141413" lvl="2"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Select neighbor, compute coverage and blend.</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Otherwise, leave pixel unchanged.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58701"/>
            <a:ext cx="8229600" cy="952206"/>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mj-lt"/>
              </a:rPr>
              <a:t>GBAA - Resolve</a:t>
            </a:r>
            <a:endParaRPr lang="en-US" dirty="0">
              <a:latin typeface="+mj-lt"/>
            </a:endParaRPr>
          </a:p>
        </p:txBody>
      </p:sp>
      <p:sp>
        <p:nvSpPr>
          <p:cNvPr id="5122" name="Rectangle 2"/>
          <p:cNvSpPr>
            <a:spLocks noGrp="1" noChangeArrowheads="1"/>
          </p:cNvSpPr>
          <p:nvPr>
            <p:ph idx="1"/>
          </p:nvPr>
        </p:nvSpPr>
        <p:spPr>
          <a:xfrm>
            <a:off x="457200" y="1199780"/>
            <a:ext cx="8229600" cy="3396201"/>
          </a:xfrm>
          <a:ln/>
        </p:spPr>
        <p:txBody>
          <a:bodyPr/>
          <a:lstStyle/>
          <a:p>
            <a:pPr marL="341313" indent="-341313">
              <a:buClrTx/>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Problem: Gaps at silhouette edges</a:t>
            </a:r>
          </a:p>
        </p:txBody>
      </p:sp>
      <p:pic>
        <p:nvPicPr>
          <p:cNvPr id="3074" name="Picture 2"/>
          <p:cNvPicPr>
            <a:picLocks noChangeAspect="1" noChangeArrowheads="1"/>
          </p:cNvPicPr>
          <p:nvPr/>
        </p:nvPicPr>
        <p:blipFill>
          <a:blip r:embed="rId4"/>
          <a:srcRect/>
          <a:stretch>
            <a:fillRect/>
          </a:stretch>
        </p:blipFill>
        <p:spPr bwMode="auto">
          <a:xfrm>
            <a:off x="3028950" y="1744841"/>
            <a:ext cx="3802380" cy="285114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58701"/>
            <a:ext cx="8229600" cy="952206"/>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mj-lt"/>
              </a:rPr>
              <a:t>GBAA - Resolve</a:t>
            </a:r>
            <a:endParaRPr lang="en-US" dirty="0">
              <a:latin typeface="+mj-lt"/>
            </a:endParaRPr>
          </a:p>
        </p:txBody>
      </p:sp>
      <p:sp>
        <p:nvSpPr>
          <p:cNvPr id="5122" name="Rectangle 2"/>
          <p:cNvSpPr>
            <a:spLocks noGrp="1" noChangeArrowheads="1"/>
          </p:cNvSpPr>
          <p:nvPr>
            <p:ph idx="1"/>
          </p:nvPr>
        </p:nvSpPr>
        <p:spPr>
          <a:xfrm>
            <a:off x="457200" y="1199780"/>
            <a:ext cx="8229600" cy="3396201"/>
          </a:xfrm>
          <a:ln/>
        </p:spPr>
        <p:txBody>
          <a:bodyPr/>
          <a:lstStyle/>
          <a:p>
            <a:pPr marL="341313" indent="-341313">
              <a:buClrTx/>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Solution</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Search immediate neighbors for their closest edge</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Use edge matching current pixel, if any.</a:t>
            </a:r>
          </a:p>
          <a:p>
            <a:pPr marL="1141413" lvl="2"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Left:		</a:t>
            </a:r>
            <a:r>
              <a:rPr lang="en-US" dirty="0" err="1" smtClean="0">
                <a:latin typeface="+mn-lt"/>
              </a:rPr>
              <a:t>offset.x</a:t>
            </a:r>
            <a:r>
              <a:rPr lang="en-US" dirty="0" smtClean="0">
                <a:latin typeface="+mn-lt"/>
              </a:rPr>
              <a:t> in [0.5, 1.0]</a:t>
            </a:r>
          </a:p>
          <a:p>
            <a:pPr marL="1141413" lvl="2"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Right:		</a:t>
            </a:r>
            <a:r>
              <a:rPr lang="en-US" dirty="0" err="1" smtClean="0">
                <a:latin typeface="+mn-lt"/>
              </a:rPr>
              <a:t>offset.x</a:t>
            </a:r>
            <a:r>
              <a:rPr lang="en-US" dirty="0" smtClean="0">
                <a:latin typeface="+mn-lt"/>
              </a:rPr>
              <a:t> in [-1.0, -0.5]</a:t>
            </a:r>
          </a:p>
          <a:p>
            <a:pPr marL="1141413" lvl="2"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Up:		</a:t>
            </a:r>
            <a:r>
              <a:rPr lang="en-US" dirty="0" err="1" smtClean="0">
                <a:latin typeface="+mn-lt"/>
              </a:rPr>
              <a:t>offset.y</a:t>
            </a:r>
            <a:r>
              <a:rPr lang="en-US" dirty="0" smtClean="0">
                <a:latin typeface="+mn-lt"/>
              </a:rPr>
              <a:t> in [0.5, 1.0]</a:t>
            </a:r>
          </a:p>
          <a:p>
            <a:pPr marL="1141413" lvl="2"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Down:	</a:t>
            </a:r>
            <a:r>
              <a:rPr lang="en-US" dirty="0" err="1" smtClean="0">
                <a:latin typeface="+mn-lt"/>
              </a:rPr>
              <a:t>offset.y</a:t>
            </a:r>
            <a:r>
              <a:rPr lang="en-US" dirty="0" smtClean="0">
                <a:latin typeface="+mn-lt"/>
              </a:rPr>
              <a:t> in [-1.0, -0.5]</a:t>
            </a:r>
          </a:p>
          <a:p>
            <a:pPr marL="1141413" lvl="2"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latin typeface="+mn-lt"/>
            </a:endParaRPr>
          </a:p>
        </p:txBody>
      </p:sp>
      <p:pic>
        <p:nvPicPr>
          <p:cNvPr id="4098" name="Picture 2"/>
          <p:cNvPicPr>
            <a:picLocks noChangeAspect="1" noChangeArrowheads="1"/>
          </p:cNvPicPr>
          <p:nvPr/>
        </p:nvPicPr>
        <p:blipFill>
          <a:blip r:embed="rId4"/>
          <a:srcRect/>
          <a:stretch>
            <a:fillRect/>
          </a:stretch>
        </p:blipFill>
        <p:spPr bwMode="auto">
          <a:xfrm>
            <a:off x="6286501" y="2195682"/>
            <a:ext cx="2400300" cy="240030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58701"/>
            <a:ext cx="8229600" cy="952206"/>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mj-lt"/>
              </a:rPr>
              <a:t>GBAA - Resolve</a:t>
            </a:r>
            <a:endParaRPr lang="en-US" dirty="0">
              <a:latin typeface="+mj-lt"/>
            </a:endParaRPr>
          </a:p>
        </p:txBody>
      </p:sp>
      <p:sp>
        <p:nvSpPr>
          <p:cNvPr id="5122" name="Rectangle 2"/>
          <p:cNvSpPr>
            <a:spLocks noGrp="1" noChangeArrowheads="1"/>
          </p:cNvSpPr>
          <p:nvPr>
            <p:ph idx="1"/>
          </p:nvPr>
        </p:nvSpPr>
        <p:spPr>
          <a:xfrm>
            <a:off x="457200" y="1199780"/>
            <a:ext cx="8229600" cy="3396201"/>
          </a:xfrm>
          <a:ln/>
        </p:spPr>
        <p:txBody>
          <a:bodyPr/>
          <a:lstStyle/>
          <a:p>
            <a:pPr marL="341313" indent="-341313">
              <a:buClrTx/>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Edges recovered!</a:t>
            </a:r>
          </a:p>
        </p:txBody>
      </p:sp>
      <p:pic>
        <p:nvPicPr>
          <p:cNvPr id="2" name="Picture 2"/>
          <p:cNvPicPr>
            <a:picLocks noChangeAspect="1" noChangeArrowheads="1"/>
          </p:cNvPicPr>
          <p:nvPr/>
        </p:nvPicPr>
        <p:blipFill>
          <a:blip r:embed="rId3"/>
          <a:srcRect/>
          <a:stretch>
            <a:fillRect/>
          </a:stretch>
        </p:blipFill>
        <p:spPr bwMode="auto">
          <a:xfrm>
            <a:off x="2468881" y="1744841"/>
            <a:ext cx="3802380" cy="2851785"/>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58701"/>
            <a:ext cx="8229600" cy="952206"/>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sv-SE" dirty="0" smtClean="0">
                <a:latin typeface="+mj-lt"/>
              </a:rPr>
              <a:t>GBAA - Shader</a:t>
            </a:r>
            <a:endParaRPr lang="en-US" dirty="0">
              <a:latin typeface="+mj-lt"/>
            </a:endParaRPr>
          </a:p>
        </p:txBody>
      </p:sp>
      <p:sp>
        <p:nvSpPr>
          <p:cNvPr id="5122" name="Rectangle 2"/>
          <p:cNvSpPr>
            <a:spLocks noGrp="1" noChangeArrowheads="1"/>
          </p:cNvSpPr>
          <p:nvPr>
            <p:ph idx="1"/>
          </p:nvPr>
        </p:nvSpPr>
        <p:spPr>
          <a:xfrm>
            <a:off x="457200" y="1199780"/>
            <a:ext cx="8229600" cy="3396201"/>
          </a:xfrm>
          <a:ln/>
        </p:spPr>
        <p:txBody>
          <a:bodyPr/>
          <a:lstStyle/>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solidFill>
                  <a:srgbClr val="0070C0"/>
                </a:solidFill>
                <a:latin typeface="Consolas" pitchFamily="49" charset="0"/>
              </a:rPr>
              <a:t>float2</a:t>
            </a:r>
            <a:r>
              <a:rPr lang="en-US" sz="900" dirty="0" smtClean="0">
                <a:latin typeface="Consolas" pitchFamily="49" charset="0"/>
              </a:rPr>
              <a:t> offset = </a:t>
            </a:r>
            <a:r>
              <a:rPr lang="en-US" sz="900" dirty="0" err="1" smtClean="0">
                <a:latin typeface="Consolas" pitchFamily="49" charset="0"/>
              </a:rPr>
              <a:t>GeometryBuffer.Sample</a:t>
            </a:r>
            <a:r>
              <a:rPr lang="en-US" sz="900" dirty="0" smtClean="0">
                <a:latin typeface="Consolas" pitchFamily="49" charset="0"/>
              </a:rPr>
              <a:t>(Point, </a:t>
            </a:r>
            <a:r>
              <a:rPr lang="en-US" sz="900" dirty="0" err="1" smtClean="0">
                <a:latin typeface="Consolas" pitchFamily="49" charset="0"/>
              </a:rPr>
              <a:t>In.TexCoord</a:t>
            </a:r>
            <a:r>
              <a:rPr lang="en-US" sz="900" dirty="0" smtClean="0">
                <a:latin typeface="Consolas" pitchFamily="49" charset="0"/>
              </a:rPr>
              <a:t>).</a:t>
            </a:r>
            <a:r>
              <a:rPr lang="en-US" sz="900" dirty="0" err="1" smtClean="0">
                <a:latin typeface="Consolas" pitchFamily="49" charset="0"/>
              </a:rPr>
              <a:t>xy</a:t>
            </a:r>
            <a:r>
              <a:rPr lang="en-US" sz="900" dirty="0" smtClean="0">
                <a:latin typeface="Consolas" pitchFamily="49" charset="0"/>
              </a:rPr>
              <a:t>;</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900" dirty="0" smtClean="0">
              <a:latin typeface="Consolas" pitchFamily="49" charset="0"/>
            </a:endParaRPr>
          </a:p>
          <a:p>
            <a:pPr marL="341313" indent="-341313">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solidFill>
                  <a:schemeClr val="accent3">
                    <a:lumMod val="50000"/>
                  </a:schemeClr>
                </a:solidFill>
                <a:latin typeface="Consolas" pitchFamily="49" charset="0"/>
              </a:rPr>
              <a:t>// Check if edge intersects pixel, otherwise search neighborhood</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latin typeface="Consolas" pitchFamily="49" charset="0"/>
              </a:rPr>
              <a:t>[flatten] </a:t>
            </a:r>
            <a:r>
              <a:rPr lang="en-US" sz="900" dirty="0" smtClean="0">
                <a:solidFill>
                  <a:srgbClr val="0070C0"/>
                </a:solidFill>
                <a:latin typeface="Consolas" pitchFamily="49" charset="0"/>
              </a:rPr>
              <a:t>if</a:t>
            </a:r>
            <a:r>
              <a:rPr lang="en-US" sz="900" dirty="0" smtClean="0">
                <a:latin typeface="Consolas" pitchFamily="49" charset="0"/>
              </a:rPr>
              <a:t> (max(abs(</a:t>
            </a:r>
            <a:r>
              <a:rPr lang="en-US" sz="900" dirty="0" err="1" smtClean="0">
                <a:latin typeface="Consolas" pitchFamily="49" charset="0"/>
              </a:rPr>
              <a:t>offset.x</a:t>
            </a:r>
            <a:r>
              <a:rPr lang="en-US" sz="900" dirty="0" smtClean="0">
                <a:latin typeface="Consolas" pitchFamily="49" charset="0"/>
              </a:rPr>
              <a:t>), abs(</a:t>
            </a:r>
            <a:r>
              <a:rPr lang="en-US" sz="900" dirty="0" err="1" smtClean="0">
                <a:latin typeface="Consolas" pitchFamily="49" charset="0"/>
              </a:rPr>
              <a:t>offset.y</a:t>
            </a:r>
            <a:r>
              <a:rPr lang="en-US" sz="900" dirty="0" smtClean="0">
                <a:latin typeface="Consolas" pitchFamily="49" charset="0"/>
              </a:rPr>
              <a:t>)) &gt; 0.5f) {</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latin typeface="Consolas" pitchFamily="49" charset="0"/>
              </a:rPr>
              <a:t>    offset = 0.0f;</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latin typeface="Consolas" pitchFamily="49" charset="0"/>
              </a:rPr>
              <a:t>    </a:t>
            </a:r>
            <a:r>
              <a:rPr lang="en-US" sz="900" dirty="0" smtClean="0">
                <a:solidFill>
                  <a:srgbClr val="0070C0"/>
                </a:solidFill>
                <a:latin typeface="Consolas" pitchFamily="49" charset="0"/>
              </a:rPr>
              <a:t>float2</a:t>
            </a:r>
            <a:r>
              <a:rPr lang="en-US" sz="900" dirty="0" smtClean="0">
                <a:latin typeface="Consolas" pitchFamily="49" charset="0"/>
              </a:rPr>
              <a:t> offset0 = </a:t>
            </a:r>
            <a:r>
              <a:rPr lang="en-US" sz="900" dirty="0" err="1" smtClean="0">
                <a:latin typeface="Consolas" pitchFamily="49" charset="0"/>
              </a:rPr>
              <a:t>GeometryBuffer.Sample</a:t>
            </a:r>
            <a:r>
              <a:rPr lang="en-US" sz="900" dirty="0" smtClean="0">
                <a:latin typeface="Consolas" pitchFamily="49" charset="0"/>
              </a:rPr>
              <a:t>(Point, </a:t>
            </a:r>
            <a:r>
              <a:rPr lang="en-US" sz="900" dirty="0" err="1" smtClean="0">
                <a:latin typeface="Consolas" pitchFamily="49" charset="0"/>
              </a:rPr>
              <a:t>In.TexCoord</a:t>
            </a:r>
            <a:r>
              <a:rPr lang="en-US" sz="900" dirty="0" smtClean="0">
                <a:latin typeface="Consolas" pitchFamily="49" charset="0"/>
              </a:rPr>
              <a:t>, </a:t>
            </a:r>
            <a:r>
              <a:rPr lang="en-US" sz="900" dirty="0" smtClean="0">
                <a:solidFill>
                  <a:srgbClr val="0070C0"/>
                </a:solidFill>
                <a:latin typeface="Consolas" pitchFamily="49" charset="0"/>
              </a:rPr>
              <a:t>int2</a:t>
            </a:r>
            <a:r>
              <a:rPr lang="en-US" sz="900" dirty="0" smtClean="0">
                <a:latin typeface="Consolas" pitchFamily="49" charset="0"/>
              </a:rPr>
              <a:t>(-1,  0)).</a:t>
            </a:r>
            <a:r>
              <a:rPr lang="en-US" sz="900" dirty="0" err="1" smtClean="0">
                <a:latin typeface="Consolas" pitchFamily="49" charset="0"/>
              </a:rPr>
              <a:t>xy</a:t>
            </a:r>
            <a:r>
              <a:rPr lang="en-US" sz="900" dirty="0" smtClean="0">
                <a:latin typeface="Consolas" pitchFamily="49" charset="0"/>
              </a:rPr>
              <a:t>;</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latin typeface="Consolas" pitchFamily="49" charset="0"/>
              </a:rPr>
              <a:t>    </a:t>
            </a:r>
            <a:r>
              <a:rPr lang="en-US" sz="900" dirty="0" smtClean="0">
                <a:solidFill>
                  <a:srgbClr val="0070C0"/>
                </a:solidFill>
                <a:latin typeface="Consolas" pitchFamily="49" charset="0"/>
              </a:rPr>
              <a:t>float2</a:t>
            </a:r>
            <a:r>
              <a:rPr lang="en-US" sz="900" dirty="0" smtClean="0">
                <a:latin typeface="Consolas" pitchFamily="49" charset="0"/>
              </a:rPr>
              <a:t> offset1 = </a:t>
            </a:r>
            <a:r>
              <a:rPr lang="en-US" sz="900" dirty="0" err="1" smtClean="0">
                <a:latin typeface="Consolas" pitchFamily="49" charset="0"/>
              </a:rPr>
              <a:t>GeometryBuffer.Sample</a:t>
            </a:r>
            <a:r>
              <a:rPr lang="en-US" sz="900" dirty="0" smtClean="0">
                <a:latin typeface="Consolas" pitchFamily="49" charset="0"/>
              </a:rPr>
              <a:t>(Point, </a:t>
            </a:r>
            <a:r>
              <a:rPr lang="en-US" sz="900" dirty="0" err="1" smtClean="0">
                <a:latin typeface="Consolas" pitchFamily="49" charset="0"/>
              </a:rPr>
              <a:t>In.TexCoord</a:t>
            </a:r>
            <a:r>
              <a:rPr lang="en-US" sz="900" dirty="0" smtClean="0">
                <a:latin typeface="Consolas" pitchFamily="49" charset="0"/>
              </a:rPr>
              <a:t>, </a:t>
            </a:r>
            <a:r>
              <a:rPr lang="en-US" sz="900" dirty="0" smtClean="0">
                <a:solidFill>
                  <a:srgbClr val="0070C0"/>
                </a:solidFill>
                <a:latin typeface="Consolas" pitchFamily="49" charset="0"/>
              </a:rPr>
              <a:t>int2</a:t>
            </a:r>
            <a:r>
              <a:rPr lang="en-US" sz="900" dirty="0" smtClean="0">
                <a:latin typeface="Consolas" pitchFamily="49" charset="0"/>
              </a:rPr>
              <a:t>( 1,  0)).</a:t>
            </a:r>
            <a:r>
              <a:rPr lang="en-US" sz="900" dirty="0" err="1" smtClean="0">
                <a:latin typeface="Consolas" pitchFamily="49" charset="0"/>
              </a:rPr>
              <a:t>xy</a:t>
            </a:r>
            <a:r>
              <a:rPr lang="en-US" sz="900" dirty="0" smtClean="0">
                <a:latin typeface="Consolas" pitchFamily="49" charset="0"/>
              </a:rPr>
              <a:t>;</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latin typeface="Consolas" pitchFamily="49" charset="0"/>
              </a:rPr>
              <a:t>    </a:t>
            </a:r>
            <a:r>
              <a:rPr lang="en-US" sz="900" dirty="0" smtClean="0">
                <a:solidFill>
                  <a:srgbClr val="0070C0"/>
                </a:solidFill>
                <a:latin typeface="Consolas" pitchFamily="49" charset="0"/>
              </a:rPr>
              <a:t>float2</a:t>
            </a:r>
            <a:r>
              <a:rPr lang="en-US" sz="900" dirty="0" smtClean="0">
                <a:latin typeface="Consolas" pitchFamily="49" charset="0"/>
              </a:rPr>
              <a:t> offset2 = </a:t>
            </a:r>
            <a:r>
              <a:rPr lang="en-US" sz="900" dirty="0" err="1" smtClean="0">
                <a:latin typeface="Consolas" pitchFamily="49" charset="0"/>
              </a:rPr>
              <a:t>GeometryBuffer.Sample</a:t>
            </a:r>
            <a:r>
              <a:rPr lang="en-US" sz="900" dirty="0" smtClean="0">
                <a:latin typeface="Consolas" pitchFamily="49" charset="0"/>
              </a:rPr>
              <a:t>(Point, </a:t>
            </a:r>
            <a:r>
              <a:rPr lang="en-US" sz="900" dirty="0" err="1" smtClean="0">
                <a:latin typeface="Consolas" pitchFamily="49" charset="0"/>
              </a:rPr>
              <a:t>In.TexCoord</a:t>
            </a:r>
            <a:r>
              <a:rPr lang="en-US" sz="900" dirty="0" smtClean="0">
                <a:latin typeface="Consolas" pitchFamily="49" charset="0"/>
              </a:rPr>
              <a:t>, </a:t>
            </a:r>
            <a:r>
              <a:rPr lang="en-US" sz="900" dirty="0" smtClean="0">
                <a:solidFill>
                  <a:srgbClr val="0070C0"/>
                </a:solidFill>
                <a:latin typeface="Consolas" pitchFamily="49" charset="0"/>
              </a:rPr>
              <a:t>int2</a:t>
            </a:r>
            <a:r>
              <a:rPr lang="en-US" sz="900" dirty="0" smtClean="0">
                <a:latin typeface="Consolas" pitchFamily="49" charset="0"/>
              </a:rPr>
              <a:t>( 0, -1)).</a:t>
            </a:r>
            <a:r>
              <a:rPr lang="en-US" sz="900" dirty="0" err="1" smtClean="0">
                <a:latin typeface="Consolas" pitchFamily="49" charset="0"/>
              </a:rPr>
              <a:t>xy</a:t>
            </a:r>
            <a:r>
              <a:rPr lang="en-US" sz="900" dirty="0" smtClean="0">
                <a:latin typeface="Consolas" pitchFamily="49" charset="0"/>
              </a:rPr>
              <a:t>;</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latin typeface="Consolas" pitchFamily="49" charset="0"/>
              </a:rPr>
              <a:t>    </a:t>
            </a:r>
            <a:r>
              <a:rPr lang="en-US" sz="900" dirty="0" smtClean="0">
                <a:solidFill>
                  <a:srgbClr val="0070C0"/>
                </a:solidFill>
                <a:latin typeface="Consolas" pitchFamily="49" charset="0"/>
              </a:rPr>
              <a:t>float2</a:t>
            </a:r>
            <a:r>
              <a:rPr lang="en-US" sz="900" dirty="0" smtClean="0">
                <a:latin typeface="Consolas" pitchFamily="49" charset="0"/>
              </a:rPr>
              <a:t> offset3 = </a:t>
            </a:r>
            <a:r>
              <a:rPr lang="en-US" sz="900" dirty="0" err="1" smtClean="0">
                <a:latin typeface="Consolas" pitchFamily="49" charset="0"/>
              </a:rPr>
              <a:t>GeometryBuffer.Sample</a:t>
            </a:r>
            <a:r>
              <a:rPr lang="en-US" sz="900" dirty="0" smtClean="0">
                <a:latin typeface="Consolas" pitchFamily="49" charset="0"/>
              </a:rPr>
              <a:t>(Point, </a:t>
            </a:r>
            <a:r>
              <a:rPr lang="en-US" sz="900" dirty="0" err="1" smtClean="0">
                <a:latin typeface="Consolas" pitchFamily="49" charset="0"/>
              </a:rPr>
              <a:t>In.TexCoord</a:t>
            </a:r>
            <a:r>
              <a:rPr lang="en-US" sz="900" dirty="0" smtClean="0">
                <a:latin typeface="Consolas" pitchFamily="49" charset="0"/>
              </a:rPr>
              <a:t>, </a:t>
            </a:r>
            <a:r>
              <a:rPr lang="en-US" sz="900" dirty="0" smtClean="0">
                <a:solidFill>
                  <a:srgbClr val="0070C0"/>
                </a:solidFill>
                <a:latin typeface="Consolas" pitchFamily="49" charset="0"/>
              </a:rPr>
              <a:t>int2</a:t>
            </a:r>
            <a:r>
              <a:rPr lang="en-US" sz="900" dirty="0" smtClean="0">
                <a:latin typeface="Consolas" pitchFamily="49" charset="0"/>
              </a:rPr>
              <a:t>( 0,  1)).</a:t>
            </a:r>
            <a:r>
              <a:rPr lang="en-US" sz="900" dirty="0" err="1" smtClean="0">
                <a:latin typeface="Consolas" pitchFamily="49" charset="0"/>
              </a:rPr>
              <a:t>xy</a:t>
            </a:r>
            <a:r>
              <a:rPr lang="en-US" sz="900" dirty="0" smtClean="0">
                <a:latin typeface="Consolas" pitchFamily="49" charset="0"/>
              </a:rPr>
              <a:t>;</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latin typeface="Consolas" pitchFamily="49" charset="0"/>
              </a:rPr>
              <a:t>    </a:t>
            </a:r>
            <a:r>
              <a:rPr lang="en-US" sz="900" dirty="0" smtClean="0">
                <a:solidFill>
                  <a:srgbClr val="0070C0"/>
                </a:solidFill>
                <a:latin typeface="Consolas" pitchFamily="49" charset="0"/>
              </a:rPr>
              <a:t>if</a:t>
            </a:r>
            <a:r>
              <a:rPr lang="en-US" sz="900" dirty="0" smtClean="0">
                <a:latin typeface="Consolas" pitchFamily="49" charset="0"/>
              </a:rPr>
              <a:t> (abs(offset0.x - 0.75f) &lt; 0.25f) offset = offset0.xy + </a:t>
            </a:r>
            <a:r>
              <a:rPr lang="en-US" sz="900" dirty="0" smtClean="0">
                <a:solidFill>
                  <a:srgbClr val="0070C0"/>
                </a:solidFill>
                <a:latin typeface="Consolas" pitchFamily="49" charset="0"/>
              </a:rPr>
              <a:t>float2</a:t>
            </a:r>
            <a:r>
              <a:rPr lang="en-US" sz="900" dirty="0" smtClean="0">
                <a:latin typeface="Consolas" pitchFamily="49" charset="0"/>
              </a:rPr>
              <a:t>(-1,  0);</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latin typeface="Consolas" pitchFamily="49" charset="0"/>
              </a:rPr>
              <a:t>    </a:t>
            </a:r>
            <a:r>
              <a:rPr lang="en-US" sz="900" dirty="0" smtClean="0">
                <a:solidFill>
                  <a:srgbClr val="0070C0"/>
                </a:solidFill>
                <a:latin typeface="Consolas" pitchFamily="49" charset="0"/>
              </a:rPr>
              <a:t>if</a:t>
            </a:r>
            <a:r>
              <a:rPr lang="en-US" sz="900" dirty="0" smtClean="0">
                <a:latin typeface="Consolas" pitchFamily="49" charset="0"/>
              </a:rPr>
              <a:t> (abs(offset1.x + 0.75f) &lt; 0.25f) offset = offset1.xy + </a:t>
            </a:r>
            <a:r>
              <a:rPr lang="en-US" sz="900" dirty="0" smtClean="0">
                <a:solidFill>
                  <a:srgbClr val="0070C0"/>
                </a:solidFill>
                <a:latin typeface="Consolas" pitchFamily="49" charset="0"/>
              </a:rPr>
              <a:t>float2</a:t>
            </a:r>
            <a:r>
              <a:rPr lang="en-US" sz="900" dirty="0" smtClean="0">
                <a:latin typeface="Consolas" pitchFamily="49" charset="0"/>
              </a:rPr>
              <a:t>( 1,  0);</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latin typeface="Consolas" pitchFamily="49" charset="0"/>
              </a:rPr>
              <a:t>    </a:t>
            </a:r>
            <a:r>
              <a:rPr lang="en-US" sz="900" dirty="0" smtClean="0">
                <a:solidFill>
                  <a:srgbClr val="0070C0"/>
                </a:solidFill>
                <a:latin typeface="Consolas" pitchFamily="49" charset="0"/>
              </a:rPr>
              <a:t>if</a:t>
            </a:r>
            <a:r>
              <a:rPr lang="en-US" sz="900" dirty="0" smtClean="0">
                <a:latin typeface="Consolas" pitchFamily="49" charset="0"/>
              </a:rPr>
              <a:t> (abs(offset2.y - 0.75f) &lt; 0.25f) offset = offset2.xy + </a:t>
            </a:r>
            <a:r>
              <a:rPr lang="en-US" sz="900" dirty="0" smtClean="0">
                <a:solidFill>
                  <a:srgbClr val="0070C0"/>
                </a:solidFill>
                <a:latin typeface="Consolas" pitchFamily="49" charset="0"/>
              </a:rPr>
              <a:t>float2</a:t>
            </a:r>
            <a:r>
              <a:rPr lang="en-US" sz="900" dirty="0" smtClean="0">
                <a:latin typeface="Consolas" pitchFamily="49" charset="0"/>
              </a:rPr>
              <a:t>( 0, -1);</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latin typeface="Consolas" pitchFamily="49" charset="0"/>
              </a:rPr>
              <a:t>    </a:t>
            </a:r>
            <a:r>
              <a:rPr lang="en-US" sz="900" dirty="0" smtClean="0">
                <a:solidFill>
                  <a:srgbClr val="0070C0"/>
                </a:solidFill>
                <a:latin typeface="Consolas" pitchFamily="49" charset="0"/>
              </a:rPr>
              <a:t>if</a:t>
            </a:r>
            <a:r>
              <a:rPr lang="en-US" sz="900" dirty="0" smtClean="0">
                <a:latin typeface="Consolas" pitchFamily="49" charset="0"/>
              </a:rPr>
              <a:t> (abs(offset3.y + 0.75f) &lt; 0.25f) offset = offset3.xy + </a:t>
            </a:r>
            <a:r>
              <a:rPr lang="en-US" sz="900" dirty="0" smtClean="0">
                <a:solidFill>
                  <a:srgbClr val="0070C0"/>
                </a:solidFill>
                <a:latin typeface="Consolas" pitchFamily="49" charset="0"/>
              </a:rPr>
              <a:t>float2</a:t>
            </a:r>
            <a:r>
              <a:rPr lang="en-US" sz="900" dirty="0" smtClean="0">
                <a:latin typeface="Consolas" pitchFamily="49" charset="0"/>
              </a:rPr>
              <a:t>( 0,  1);</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latin typeface="Consolas" pitchFamily="49" charset="0"/>
              </a:rPr>
              <a:t>}</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900" dirty="0" smtClean="0">
              <a:latin typeface="Consolas" pitchFamily="49" charset="0"/>
            </a:endParaRP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solidFill>
                  <a:srgbClr val="0070C0"/>
                </a:solidFill>
                <a:latin typeface="Consolas" pitchFamily="49" charset="0"/>
              </a:rPr>
              <a:t>float2</a:t>
            </a:r>
            <a:r>
              <a:rPr lang="en-US" sz="900" dirty="0" smtClean="0">
                <a:latin typeface="Consolas" pitchFamily="49" charset="0"/>
              </a:rPr>
              <a:t> off = (offset &gt;= </a:t>
            </a:r>
            <a:r>
              <a:rPr lang="en-US" sz="900" dirty="0" smtClean="0">
                <a:solidFill>
                  <a:srgbClr val="0070C0"/>
                </a:solidFill>
                <a:latin typeface="Consolas" pitchFamily="49" charset="0"/>
              </a:rPr>
              <a:t>float2</a:t>
            </a:r>
            <a:r>
              <a:rPr lang="en-US" sz="900" dirty="0" smtClean="0">
                <a:latin typeface="Consolas" pitchFamily="49" charset="0"/>
              </a:rPr>
              <a:t>(0, 0))? </a:t>
            </a:r>
            <a:r>
              <a:rPr lang="en-US" sz="900" dirty="0" smtClean="0">
                <a:solidFill>
                  <a:srgbClr val="0070C0"/>
                </a:solidFill>
                <a:latin typeface="Consolas" pitchFamily="49" charset="0"/>
              </a:rPr>
              <a:t>float2</a:t>
            </a:r>
            <a:r>
              <a:rPr lang="en-US" sz="900" dirty="0" smtClean="0">
                <a:latin typeface="Consolas" pitchFamily="49" charset="0"/>
              </a:rPr>
              <a:t>(0.5f, 0.5f) : </a:t>
            </a:r>
            <a:r>
              <a:rPr lang="en-US" sz="900" dirty="0" smtClean="0">
                <a:solidFill>
                  <a:srgbClr val="0070C0"/>
                </a:solidFill>
                <a:latin typeface="Consolas" pitchFamily="49" charset="0"/>
              </a:rPr>
              <a:t>float2</a:t>
            </a:r>
            <a:r>
              <a:rPr lang="en-US" sz="900" dirty="0" smtClean="0">
                <a:latin typeface="Consolas" pitchFamily="49" charset="0"/>
              </a:rPr>
              <a:t>(-0.5f, -0.5f);</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latin typeface="Consolas" pitchFamily="49" charset="0"/>
              </a:rPr>
              <a:t>offset = offset? off - offset : offset;</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900" dirty="0" smtClean="0">
              <a:latin typeface="Consolas" pitchFamily="49" charset="0"/>
            </a:endParaRP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solidFill>
                  <a:schemeClr val="accent3">
                    <a:lumMod val="50000"/>
                  </a:schemeClr>
                </a:solidFill>
                <a:latin typeface="Consolas" pitchFamily="49" charset="0"/>
              </a:rPr>
              <a:t>// Blend pixel with neighbor pixel using texture filtering and shifting the coordinate appropriately.</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solidFill>
                  <a:srgbClr val="0070C0"/>
                </a:solidFill>
                <a:latin typeface="Consolas" pitchFamily="49" charset="0"/>
              </a:rPr>
              <a:t>return</a:t>
            </a:r>
            <a:r>
              <a:rPr lang="en-US" sz="900" dirty="0" smtClean="0">
                <a:latin typeface="Consolas" pitchFamily="49" charset="0"/>
              </a:rPr>
              <a:t> </a:t>
            </a:r>
            <a:r>
              <a:rPr lang="en-US" sz="900" dirty="0" err="1" smtClean="0">
                <a:latin typeface="Consolas" pitchFamily="49" charset="0"/>
              </a:rPr>
              <a:t>BackBuffer.Sample</a:t>
            </a:r>
            <a:r>
              <a:rPr lang="en-US" sz="900" dirty="0" smtClean="0">
                <a:latin typeface="Consolas" pitchFamily="49" charset="0"/>
              </a:rPr>
              <a:t>(Linear, </a:t>
            </a:r>
            <a:r>
              <a:rPr lang="en-US" sz="900" dirty="0" err="1" smtClean="0">
                <a:latin typeface="Consolas" pitchFamily="49" charset="0"/>
              </a:rPr>
              <a:t>In.TexCoord</a:t>
            </a:r>
            <a:r>
              <a:rPr lang="en-US" sz="900" dirty="0" smtClean="0">
                <a:latin typeface="Consolas" pitchFamily="49" charset="0"/>
              </a:rPr>
              <a:t> + </a:t>
            </a:r>
            <a:r>
              <a:rPr lang="en-US" sz="900" dirty="0" err="1" smtClean="0">
                <a:latin typeface="Consolas" pitchFamily="49" charset="0"/>
              </a:rPr>
              <a:t>offset.xy</a:t>
            </a:r>
            <a:r>
              <a:rPr lang="en-US" sz="900" dirty="0" smtClean="0">
                <a:latin typeface="Consolas" pitchFamily="49" charset="0"/>
              </a:rPr>
              <a:t> * </a:t>
            </a:r>
            <a:r>
              <a:rPr lang="en-US" sz="900" dirty="0" err="1" smtClean="0">
                <a:latin typeface="Consolas" pitchFamily="49" charset="0"/>
              </a:rPr>
              <a:t>PixelSize</a:t>
            </a:r>
            <a:r>
              <a:rPr lang="en-US" sz="900" dirty="0" smtClean="0">
                <a:latin typeface="Consolas" pitchFamily="49" charset="0"/>
              </a:rPr>
              <a:t>);</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000" dirty="0" smtClean="0">
              <a:latin typeface="Consolas"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58701"/>
            <a:ext cx="8229600" cy="952206"/>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mj-lt"/>
              </a:rPr>
              <a:t>GBAA – Alpha test</a:t>
            </a:r>
            <a:endParaRPr lang="en-US" dirty="0">
              <a:latin typeface="+mj-lt"/>
            </a:endParaRPr>
          </a:p>
        </p:txBody>
      </p:sp>
      <p:sp>
        <p:nvSpPr>
          <p:cNvPr id="5122" name="Rectangle 2"/>
          <p:cNvSpPr>
            <a:spLocks noGrp="1" noChangeArrowheads="1"/>
          </p:cNvSpPr>
          <p:nvPr>
            <p:ph idx="1"/>
          </p:nvPr>
        </p:nvSpPr>
        <p:spPr>
          <a:xfrm>
            <a:off x="457200" y="1199780"/>
            <a:ext cx="8229600" cy="3396201"/>
          </a:xfrm>
          <a:ln/>
        </p:spPr>
        <p:txBody>
          <a:bodyPr>
            <a:normAutofit lnSpcReduction="10000"/>
          </a:bodyPr>
          <a:lstStyle/>
          <a:p>
            <a:pPr marL="341313" indent="-341313">
              <a:buClrTx/>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GBAA can AA any edge, if distance can be computed/estimated</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Alpha-tested edges, estimate with gradients</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900" dirty="0" smtClean="0">
              <a:solidFill>
                <a:srgbClr val="0070C0"/>
              </a:solidFill>
              <a:latin typeface="Consolas" pitchFamily="49" charset="0"/>
            </a:endParaRP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latin typeface="Consolas" pitchFamily="49" charset="0"/>
              </a:rPr>
              <a:t>			</a:t>
            </a:r>
            <a:r>
              <a:rPr lang="en-US" sz="900" dirty="0" smtClean="0">
                <a:solidFill>
                  <a:srgbClr val="0070C0"/>
                </a:solidFill>
                <a:latin typeface="Consolas" pitchFamily="49" charset="0"/>
              </a:rPr>
              <a:t>float</a:t>
            </a:r>
            <a:r>
              <a:rPr lang="en-US" sz="900" dirty="0" smtClean="0">
                <a:latin typeface="Consolas" pitchFamily="49" charset="0"/>
              </a:rPr>
              <a:t> </a:t>
            </a:r>
            <a:r>
              <a:rPr lang="en-US" sz="900" dirty="0" err="1" smtClean="0">
                <a:latin typeface="Consolas" pitchFamily="49" charset="0"/>
              </a:rPr>
              <a:t>dx</a:t>
            </a:r>
            <a:r>
              <a:rPr lang="en-US" sz="900" dirty="0" smtClean="0">
                <a:latin typeface="Consolas" pitchFamily="49" charset="0"/>
              </a:rPr>
              <a:t> = </a:t>
            </a:r>
            <a:r>
              <a:rPr lang="en-US" sz="900" dirty="0" err="1" smtClean="0">
                <a:solidFill>
                  <a:srgbClr val="0070C0"/>
                </a:solidFill>
                <a:latin typeface="Consolas" pitchFamily="49" charset="0"/>
              </a:rPr>
              <a:t>ddx</a:t>
            </a:r>
            <a:r>
              <a:rPr lang="en-US" sz="900" dirty="0" smtClean="0">
                <a:latin typeface="Consolas" pitchFamily="49" charset="0"/>
              </a:rPr>
              <a:t>(alpha);</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latin typeface="Consolas" pitchFamily="49" charset="0"/>
              </a:rPr>
              <a:t>			</a:t>
            </a:r>
            <a:r>
              <a:rPr lang="en-US" sz="900" dirty="0" smtClean="0">
                <a:solidFill>
                  <a:srgbClr val="0070C0"/>
                </a:solidFill>
                <a:latin typeface="Consolas" pitchFamily="49" charset="0"/>
              </a:rPr>
              <a:t>float</a:t>
            </a:r>
            <a:r>
              <a:rPr lang="en-US" sz="900" dirty="0" smtClean="0">
                <a:latin typeface="Consolas" pitchFamily="49" charset="0"/>
              </a:rPr>
              <a:t> </a:t>
            </a:r>
            <a:r>
              <a:rPr lang="en-US" sz="900" dirty="0" err="1" smtClean="0">
                <a:latin typeface="Consolas" pitchFamily="49" charset="0"/>
              </a:rPr>
              <a:t>dy</a:t>
            </a:r>
            <a:r>
              <a:rPr lang="en-US" sz="900" dirty="0" smtClean="0">
                <a:latin typeface="Consolas" pitchFamily="49" charset="0"/>
              </a:rPr>
              <a:t> = </a:t>
            </a:r>
            <a:r>
              <a:rPr lang="en-US" sz="900" dirty="0" err="1" smtClean="0">
                <a:solidFill>
                  <a:srgbClr val="0070C0"/>
                </a:solidFill>
                <a:latin typeface="Consolas" pitchFamily="49" charset="0"/>
              </a:rPr>
              <a:t>ddy</a:t>
            </a:r>
            <a:r>
              <a:rPr lang="en-US" sz="900" dirty="0" smtClean="0">
                <a:latin typeface="Consolas" pitchFamily="49" charset="0"/>
              </a:rPr>
              <a:t>(alpha);</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latin typeface="Consolas" pitchFamily="49" charset="0"/>
              </a:rPr>
              <a:t>			</a:t>
            </a:r>
            <a:r>
              <a:rPr lang="en-US" sz="900" dirty="0" err="1" smtClean="0">
                <a:solidFill>
                  <a:srgbClr val="0070C0"/>
                </a:solidFill>
                <a:latin typeface="Consolas" pitchFamily="49" charset="0"/>
              </a:rPr>
              <a:t>bool</a:t>
            </a:r>
            <a:r>
              <a:rPr lang="en-US" sz="900" dirty="0" smtClean="0">
                <a:latin typeface="Consolas" pitchFamily="49" charset="0"/>
              </a:rPr>
              <a:t> </a:t>
            </a:r>
            <a:r>
              <a:rPr lang="en-US" sz="900" dirty="0" err="1" smtClean="0">
                <a:latin typeface="Consolas" pitchFamily="49" charset="0"/>
              </a:rPr>
              <a:t>major_alpha_dir</a:t>
            </a:r>
            <a:r>
              <a:rPr lang="en-US" sz="900" dirty="0" smtClean="0">
                <a:latin typeface="Consolas" pitchFamily="49" charset="0"/>
              </a:rPr>
              <a:t> = abs(</a:t>
            </a:r>
            <a:r>
              <a:rPr lang="en-US" sz="900" dirty="0" err="1" smtClean="0">
                <a:latin typeface="Consolas" pitchFamily="49" charset="0"/>
              </a:rPr>
              <a:t>dx</a:t>
            </a:r>
            <a:r>
              <a:rPr lang="en-US" sz="900" dirty="0" smtClean="0">
                <a:latin typeface="Consolas" pitchFamily="49" charset="0"/>
              </a:rPr>
              <a:t>) &gt; abs(</a:t>
            </a:r>
            <a:r>
              <a:rPr lang="en-US" sz="900" dirty="0" err="1" smtClean="0">
                <a:latin typeface="Consolas" pitchFamily="49" charset="0"/>
              </a:rPr>
              <a:t>dy</a:t>
            </a:r>
            <a:r>
              <a:rPr lang="en-US" sz="900" dirty="0" smtClean="0">
                <a:latin typeface="Consolas" pitchFamily="49" charset="0"/>
              </a:rPr>
              <a:t>);</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900" dirty="0" smtClean="0">
                <a:latin typeface="Consolas" pitchFamily="49" charset="0"/>
              </a:rPr>
              <a:t>			</a:t>
            </a:r>
            <a:r>
              <a:rPr lang="en-US" sz="900" dirty="0" smtClean="0">
                <a:solidFill>
                  <a:srgbClr val="0070C0"/>
                </a:solidFill>
                <a:latin typeface="Consolas" pitchFamily="49" charset="0"/>
              </a:rPr>
              <a:t>float</a:t>
            </a:r>
            <a:r>
              <a:rPr lang="en-US" sz="900" dirty="0" smtClean="0">
                <a:latin typeface="Consolas" pitchFamily="49" charset="0"/>
              </a:rPr>
              <a:t> </a:t>
            </a:r>
            <a:r>
              <a:rPr lang="en-US" sz="900" dirty="0" err="1" smtClean="0">
                <a:latin typeface="Consolas" pitchFamily="49" charset="0"/>
              </a:rPr>
              <a:t>alpha_dist</a:t>
            </a:r>
            <a:r>
              <a:rPr lang="en-US" sz="900" dirty="0" smtClean="0">
                <a:latin typeface="Consolas" pitchFamily="49" charset="0"/>
              </a:rPr>
              <a:t> = -alpha / (</a:t>
            </a:r>
            <a:r>
              <a:rPr lang="en-US" sz="900" dirty="0" err="1" smtClean="0">
                <a:latin typeface="Consolas" pitchFamily="49" charset="0"/>
              </a:rPr>
              <a:t>major_alpha_dir</a:t>
            </a:r>
            <a:r>
              <a:rPr lang="en-US" sz="900" dirty="0" smtClean="0">
                <a:latin typeface="Consolas" pitchFamily="49" charset="0"/>
              </a:rPr>
              <a:t>? </a:t>
            </a:r>
            <a:r>
              <a:rPr lang="en-US" sz="900" dirty="0" err="1" smtClean="0">
                <a:latin typeface="Consolas" pitchFamily="49" charset="0"/>
              </a:rPr>
              <a:t>dx</a:t>
            </a:r>
            <a:r>
              <a:rPr lang="en-US" sz="900" dirty="0" smtClean="0">
                <a:latin typeface="Consolas" pitchFamily="49" charset="0"/>
              </a:rPr>
              <a:t> : </a:t>
            </a:r>
            <a:r>
              <a:rPr lang="en-US" sz="900" dirty="0" err="1" smtClean="0">
                <a:latin typeface="Consolas" pitchFamily="49" charset="0"/>
              </a:rPr>
              <a:t>dy</a:t>
            </a:r>
            <a:r>
              <a:rPr lang="en-US" sz="900" dirty="0" smtClean="0">
                <a:latin typeface="Consolas" pitchFamily="49" charset="0"/>
              </a:rPr>
              <a:t>);</a:t>
            </a:r>
          </a:p>
          <a:p>
            <a:pPr marL="341313" indent="-341313">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900" dirty="0" smtClean="0">
              <a:latin typeface="Consolas" pitchFamily="49" charset="0"/>
            </a:endParaRP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Internal shader edges</a:t>
            </a:r>
          </a:p>
          <a:p>
            <a:pPr marL="1141413" lvl="2"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Parallax Occlusion Mapping</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latin typeface="+mn-lt"/>
            </a:endParaRPr>
          </a:p>
          <a:p>
            <a:pPr marL="1141413" lvl="2"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58701"/>
            <a:ext cx="8229600" cy="952206"/>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mj-lt"/>
              </a:rPr>
              <a:t>GBAA – Results</a:t>
            </a:r>
            <a:endParaRPr lang="en-US" dirty="0">
              <a:latin typeface="+mj-lt"/>
            </a:endParaRPr>
          </a:p>
        </p:txBody>
      </p:sp>
      <p:sp>
        <p:nvSpPr>
          <p:cNvPr id="5122" name="Rectangle 2"/>
          <p:cNvSpPr>
            <a:spLocks noGrp="1" noChangeArrowheads="1"/>
          </p:cNvSpPr>
          <p:nvPr>
            <p:ph idx="1"/>
          </p:nvPr>
        </p:nvSpPr>
        <p:spPr>
          <a:xfrm>
            <a:off x="457200" y="1199780"/>
            <a:ext cx="8229600" cy="3396201"/>
          </a:xfrm>
          <a:ln/>
        </p:spPr>
        <p:txBody>
          <a:bodyPr/>
          <a:lstStyle/>
          <a:p>
            <a:pPr marL="741363" lvl="1" indent="-341313">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latin typeface="+mn-lt"/>
            </a:endParaRPr>
          </a:p>
          <a:p>
            <a:pPr marL="1141413" lvl="2"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latin typeface="+mn-lt"/>
            </a:endParaRPr>
          </a:p>
        </p:txBody>
      </p:sp>
      <p:pic>
        <p:nvPicPr>
          <p:cNvPr id="4" name="Picture 3" descr="Screenshot00.PNG"/>
          <p:cNvPicPr>
            <a:picLocks noChangeAspect="1"/>
          </p:cNvPicPr>
          <p:nvPr/>
        </p:nvPicPr>
        <p:blipFill>
          <a:blip r:embed="rId3"/>
          <a:stretch>
            <a:fillRect/>
          </a:stretch>
        </p:blipFill>
        <p:spPr>
          <a:xfrm>
            <a:off x="742949" y="1110907"/>
            <a:ext cx="3809999" cy="2857500"/>
          </a:xfrm>
          <a:prstGeom prst="rect">
            <a:avLst/>
          </a:prstGeom>
        </p:spPr>
      </p:pic>
      <p:pic>
        <p:nvPicPr>
          <p:cNvPr id="5" name="Picture 4" descr="Screenshot01.PNG"/>
          <p:cNvPicPr>
            <a:picLocks noChangeAspect="1"/>
          </p:cNvPicPr>
          <p:nvPr/>
        </p:nvPicPr>
        <p:blipFill>
          <a:blip r:embed="rId4"/>
          <a:stretch>
            <a:fillRect/>
          </a:stretch>
        </p:blipFill>
        <p:spPr>
          <a:xfrm>
            <a:off x="4591050" y="1110907"/>
            <a:ext cx="3810000" cy="28575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58701"/>
            <a:ext cx="8229600" cy="952206"/>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sv-SE" dirty="0" smtClean="0">
                <a:latin typeface="+mj-lt"/>
              </a:rPr>
              <a:t>GBAA - Performance</a:t>
            </a:r>
            <a:endParaRPr lang="en-US" dirty="0">
              <a:latin typeface="+mj-lt"/>
            </a:endParaRPr>
          </a:p>
        </p:txBody>
      </p:sp>
      <p:sp>
        <p:nvSpPr>
          <p:cNvPr id="5122" name="Rectangle 2"/>
          <p:cNvSpPr>
            <a:spLocks noGrp="1" noChangeArrowheads="1"/>
          </p:cNvSpPr>
          <p:nvPr>
            <p:ph idx="1"/>
          </p:nvPr>
        </p:nvSpPr>
        <p:spPr>
          <a:xfrm>
            <a:off x="457200" y="1199780"/>
            <a:ext cx="8229600" cy="3396201"/>
          </a:xfrm>
          <a:ln/>
        </p:spPr>
        <p:txBody>
          <a:bodyPr/>
          <a:lstStyle/>
          <a:p>
            <a:pPr marL="341313" indent="-341313" algn="ctr">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Resolve pass:</a:t>
            </a:r>
          </a:p>
          <a:p>
            <a:pPr marL="341313" indent="-341313">
              <a:buClrTx/>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sv-SE" dirty="0" smtClean="0">
              <a:latin typeface="+mn-lt"/>
            </a:endParaRPr>
          </a:p>
          <a:p>
            <a:pPr marL="341313" indent="-341313">
              <a:buClrTx/>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sv-SE" dirty="0" smtClean="0">
              <a:latin typeface="+mn-lt"/>
            </a:endParaRPr>
          </a:p>
          <a:p>
            <a:pPr marL="341313" indent="-341313" algn="ctr">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600" dirty="0" smtClean="0">
              <a:latin typeface="+mn-lt"/>
            </a:endParaRPr>
          </a:p>
          <a:p>
            <a:pPr marL="341313" indent="-341313" algn="ctr">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dirty="0" smtClean="0">
                <a:latin typeface="+mn-lt"/>
              </a:rPr>
              <a:t>GPU: </a:t>
            </a:r>
            <a:r>
              <a:rPr lang="en-US" sz="1600" dirty="0" err="1" smtClean="0">
                <a:latin typeface="+mn-lt"/>
              </a:rPr>
              <a:t>Radeon</a:t>
            </a:r>
            <a:r>
              <a:rPr lang="en-US" sz="1600" dirty="0" smtClean="0">
                <a:latin typeface="+mn-lt"/>
              </a:rPr>
              <a:t> HD 5870</a:t>
            </a:r>
          </a:p>
        </p:txBody>
      </p:sp>
      <p:graphicFrame>
        <p:nvGraphicFramePr>
          <p:cNvPr id="4" name="Table 3"/>
          <p:cNvGraphicFramePr>
            <a:graphicFrameLocks noGrp="1"/>
          </p:cNvGraphicFramePr>
          <p:nvPr/>
        </p:nvGraphicFramePr>
        <p:xfrm>
          <a:off x="3200400" y="1706880"/>
          <a:ext cx="2971800" cy="1112520"/>
        </p:xfrm>
        <a:graphic>
          <a:graphicData uri="http://schemas.openxmlformats.org/drawingml/2006/table">
            <a:tbl>
              <a:tblPr>
                <a:effectLst>
                  <a:outerShdw blurRad="50800" dist="38100" dir="2700000" algn="tl" rotWithShape="0">
                    <a:prstClr val="black">
                      <a:alpha val="40000"/>
                    </a:prstClr>
                  </a:outerShdw>
                  <a:reflection blurRad="6350" stA="50000" endA="300" endPos="38500" dist="50800" dir="5400000" sy="-100000" algn="bl" rotWithShape="0"/>
                </a:effectLst>
                <a:tableStyleId>{5C22544A-7EE6-4342-B048-85BDC9FD1C3A}</a:tableStyleId>
              </a:tblPr>
              <a:tblGrid>
                <a:gridCol w="1706880"/>
                <a:gridCol w="1264920"/>
              </a:tblGrid>
              <a:tr h="370840">
                <a:tc>
                  <a:txBody>
                    <a:bodyPr/>
                    <a:lstStyle/>
                    <a:p>
                      <a:pPr algn="ctr"/>
                      <a:r>
                        <a:rPr lang="sv-SE" sz="1800" b="0" i="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1280 x 720</a:t>
                      </a:r>
                      <a:endParaRPr lang="en-US" sz="1800" b="0" i="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solidFill>
                      <a:schemeClr val="tx2">
                        <a:lumMod val="20000"/>
                        <a:lumOff val="80000"/>
                      </a:schemeClr>
                    </a:solidFill>
                  </a:tcPr>
                </a:tc>
                <a:tc>
                  <a:txBody>
                    <a:bodyPr/>
                    <a:lstStyle/>
                    <a:p>
                      <a:pPr algn="ctr"/>
                      <a:r>
                        <a:rPr lang="sv-SE" sz="1800" b="0" i="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0.09 ms</a:t>
                      </a:r>
                      <a:endParaRPr lang="en-US" sz="1800" b="0" i="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solidFill>
                      <a:schemeClr val="tx2">
                        <a:lumMod val="20000"/>
                        <a:lumOff val="80000"/>
                      </a:schemeClr>
                    </a:solidFill>
                  </a:tcPr>
                </a:tc>
              </a:tr>
              <a:tr h="370840">
                <a:tc>
                  <a:txBody>
                    <a:bodyPr/>
                    <a:lstStyle/>
                    <a:p>
                      <a:pPr algn="ctr"/>
                      <a:r>
                        <a:rPr lang="sv-SE" sz="1800" b="0" i="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1920 x 1080</a:t>
                      </a:r>
                      <a:endParaRPr lang="en-US" sz="1800" b="0" i="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solidFill>
                      <a:schemeClr val="tx2">
                        <a:lumMod val="20000"/>
                        <a:lumOff val="80000"/>
                      </a:schemeClr>
                    </a:solidFill>
                  </a:tcPr>
                </a:tc>
                <a:tc>
                  <a:txBody>
                    <a:bodyPr/>
                    <a:lstStyle/>
                    <a:p>
                      <a:pPr algn="ctr"/>
                      <a:r>
                        <a:rPr lang="sv-SE" sz="1800" b="0" i="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0.18 ms</a:t>
                      </a:r>
                      <a:endParaRPr lang="en-US" sz="1800" b="0" i="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solidFill>
                      <a:schemeClr val="tx2">
                        <a:lumMod val="20000"/>
                        <a:lumOff val="80000"/>
                      </a:schemeClr>
                    </a:solidFill>
                  </a:tcPr>
                </a:tc>
              </a:tr>
              <a:tr h="370840">
                <a:tc>
                  <a:txBody>
                    <a:bodyPr/>
                    <a:lstStyle/>
                    <a:p>
                      <a:pPr algn="ctr"/>
                      <a:r>
                        <a:rPr lang="sv-SE" sz="1800" b="0" i="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2560 x 1600</a:t>
                      </a:r>
                      <a:endParaRPr lang="en-US" sz="1800" b="0" i="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solidFill>
                      <a:schemeClr val="tx2">
                        <a:lumMod val="20000"/>
                        <a:lumOff val="80000"/>
                      </a:schemeClr>
                    </a:solidFill>
                  </a:tcPr>
                </a:tc>
                <a:tc>
                  <a:txBody>
                    <a:bodyPr/>
                    <a:lstStyle/>
                    <a:p>
                      <a:pPr algn="ctr"/>
                      <a:r>
                        <a:rPr lang="sv-SE" sz="1800" b="0" i="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0.36 ms</a:t>
                      </a:r>
                      <a:endParaRPr lang="en-US" sz="1800" b="0" i="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solidFill>
                      <a:schemeClr val="tx2">
                        <a:lumMod val="20000"/>
                        <a:lumOff val="80000"/>
                      </a:schemeClr>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58701"/>
            <a:ext cx="8229600" cy="952206"/>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mj-lt"/>
              </a:rPr>
              <a:t>Future work</a:t>
            </a:r>
            <a:endParaRPr lang="en-US" dirty="0">
              <a:latin typeface="+mj-lt"/>
            </a:endParaRPr>
          </a:p>
        </p:txBody>
      </p:sp>
      <p:sp>
        <p:nvSpPr>
          <p:cNvPr id="5122" name="Rectangle 2"/>
          <p:cNvSpPr>
            <a:spLocks noGrp="1" noChangeArrowheads="1"/>
          </p:cNvSpPr>
          <p:nvPr>
            <p:ph idx="1"/>
          </p:nvPr>
        </p:nvSpPr>
        <p:spPr>
          <a:xfrm>
            <a:off x="457200" y="1199780"/>
            <a:ext cx="8229600" cy="3396201"/>
          </a:xfrm>
          <a:ln/>
        </p:spPr>
        <p:txBody>
          <a:bodyPr/>
          <a:lstStyle/>
          <a:p>
            <a:pPr marL="341313" indent="-341313">
              <a:buClrTx/>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DX9 / console</a:t>
            </a:r>
          </a:p>
          <a:p>
            <a:pPr marL="341313" indent="-341313">
              <a:buClrTx/>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Internal edges</a:t>
            </a:r>
          </a:p>
          <a:p>
            <a:pPr marL="341313" indent="-341313">
              <a:buClrTx/>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Multiple edges per pixel</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latin typeface="+mn-lt"/>
              </a:rPr>
              <a:t>Blend with multiple neighbors</a:t>
            </a:r>
          </a:p>
          <a:p>
            <a:pPr marL="341313" indent="-341313">
              <a:buClrTx/>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DX11 with OIT</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latin typeface="+mn-lt"/>
              </a:rPr>
              <a:t>Blend with background instead of neighbor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457200" y="204725"/>
            <a:ext cx="8229600" cy="861746"/>
          </a:xfrm>
          <a:ln/>
        </p:spPr>
        <p:txBody>
          <a:bodyPr/>
          <a:lstStyle/>
          <a:p>
            <a:pPr algn="ct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latin typeface="+mj-lt"/>
              </a:rPr>
              <a:t>Conclusion</a:t>
            </a:r>
          </a:p>
        </p:txBody>
      </p:sp>
      <p:sp>
        <p:nvSpPr>
          <p:cNvPr id="57346" name="Rectangle 2"/>
          <p:cNvSpPr>
            <a:spLocks noGrp="1" noChangeArrowheads="1"/>
          </p:cNvSpPr>
          <p:nvPr>
            <p:ph idx="1"/>
          </p:nvPr>
        </p:nvSpPr>
        <p:spPr>
          <a:xfrm>
            <a:off x="457200" y="1199780"/>
            <a:ext cx="8229600" cy="3396201"/>
          </a:xfrm>
          <a:ln/>
        </p:spPr>
        <p:txBody>
          <a:bodyPr>
            <a:normAutofit fontScale="92500" lnSpcReduction="10000"/>
          </a:bodyPr>
          <a:lstStyle/>
          <a:p>
            <a:pPr marL="341313" indent="-341313">
              <a:buSzPct val="75000"/>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j-lt"/>
              </a:rPr>
              <a:t>Very high quality anti-aliasing</a:t>
            </a:r>
          </a:p>
          <a:p>
            <a:pPr marL="341313" indent="-341313">
              <a:buSzPct val="75000"/>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j-lt"/>
              </a:rPr>
              <a:t>Low fixed memory cost</a:t>
            </a:r>
          </a:p>
          <a:p>
            <a:pPr marL="341313" indent="-341313">
              <a:buSzPct val="75000"/>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Cheap resolve pass</a:t>
            </a:r>
          </a:p>
          <a:p>
            <a:pPr marL="741363" lvl="1" indent="-341313">
              <a:buSzPct val="75000"/>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j-lt"/>
              </a:rPr>
              <a:t>Varying cost in main rendering</a:t>
            </a:r>
          </a:p>
          <a:p>
            <a:pPr marL="741363" lvl="1" indent="-341313">
              <a:buSzPct val="75000"/>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latin typeface="+mj-lt"/>
            </a:endParaRPr>
          </a:p>
          <a:p>
            <a:pPr marL="341313" indent="-341313">
              <a:buSzPct val="75000"/>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j-lt"/>
              </a:rPr>
              <a:t>Still researching</a:t>
            </a:r>
          </a:p>
          <a:p>
            <a:pPr marL="741363" lvl="1" indent="-341313">
              <a:buSzPct val="75000"/>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j-lt"/>
              </a:rPr>
              <a:t>Check </a:t>
            </a:r>
            <a:r>
              <a:rPr lang="en-US" dirty="0" smtClean="0">
                <a:latin typeface="+mj-lt"/>
                <a:hlinkClick r:id="rId4"/>
              </a:rPr>
              <a:t>www.humus.name</a:t>
            </a:r>
            <a:r>
              <a:rPr lang="en-US" dirty="0" smtClean="0">
                <a:latin typeface="+mj-lt"/>
              </a:rPr>
              <a:t> for the latest results</a:t>
            </a:r>
          </a:p>
          <a:p>
            <a:pPr marL="741363" lvl="1" indent="-341313">
              <a:buSzPct val="75000"/>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latin typeface="+mj-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1800" b="0" i="1" smtClean="0">
                <a:latin typeface="+mj-lt"/>
              </a:rPr>
              <a:t>Filtering Approaches for Real-Time Anti-Aliasing</a:t>
            </a:r>
            <a:r>
              <a:rPr lang="es-ES" i="1" smtClean="0">
                <a:latin typeface="+mj-lt"/>
              </a:rPr>
              <a:t/>
            </a:r>
            <a:br>
              <a:rPr lang="es-ES" i="1" smtClean="0">
                <a:latin typeface="+mj-lt"/>
              </a:rPr>
            </a:br>
            <a:r>
              <a:rPr lang="en-GB" b="1" smtClean="0">
                <a:latin typeface="+mj-lt"/>
              </a:rPr>
              <a:t>Geometry Buffer Anti-Aliasing (</a:t>
            </a:r>
            <a:r>
              <a:rPr lang="en-GB" smtClean="0">
                <a:latin typeface="+mj-lt"/>
              </a:rPr>
              <a:t>GB</a:t>
            </a:r>
            <a:r>
              <a:rPr lang="en-GB" b="1" smtClean="0">
                <a:latin typeface="+mj-lt"/>
              </a:rPr>
              <a:t>AA)</a:t>
            </a:r>
            <a:endParaRPr lang="en-GB" b="1" dirty="0">
              <a:latin typeface="+mj-lt"/>
            </a:endParaRPr>
          </a:p>
        </p:txBody>
      </p:sp>
      <p:sp>
        <p:nvSpPr>
          <p:cNvPr id="3" name="Subtitle 2"/>
          <p:cNvSpPr>
            <a:spLocks noGrp="1"/>
          </p:cNvSpPr>
          <p:nvPr>
            <p:ph type="subTitle" idx="1"/>
          </p:nvPr>
        </p:nvSpPr>
        <p:spPr/>
        <p:txBody>
          <a:bodyPr>
            <a:normAutofit fontScale="62500" lnSpcReduction="20000"/>
          </a:bodyPr>
          <a:lstStyle/>
          <a:p>
            <a:r>
              <a:rPr lang="en-GB" sz="3400" dirty="0" smtClean="0">
                <a:latin typeface="+mj-lt"/>
              </a:rPr>
              <a:t>Emil Persson</a:t>
            </a:r>
          </a:p>
          <a:p>
            <a:r>
              <a:rPr lang="sv-SE" sz="3400" dirty="0" smtClean="0">
                <a:latin typeface="+mj-lt"/>
              </a:rPr>
              <a:t>Avalanche Studios</a:t>
            </a:r>
            <a:endParaRPr lang="en-GB" sz="3400" dirty="0" smtClean="0">
              <a:latin typeface="+mj-lt"/>
            </a:endParaRPr>
          </a:p>
          <a:p>
            <a:endParaRPr lang="en-GB" sz="2300" dirty="0" smtClean="0">
              <a:latin typeface="+mj-lt"/>
            </a:endParaRPr>
          </a:p>
          <a:p>
            <a:r>
              <a:rPr lang="en-GB" sz="2300" dirty="0" smtClean="0">
                <a:latin typeface="+mj-lt"/>
                <a:hlinkClick r:id="rId4"/>
              </a:rPr>
              <a:t>emil.persson@avalanchestudios.se</a:t>
            </a:r>
            <a:endParaRPr lang="en-GB" sz="2300" dirty="0" smtClean="0">
              <a:latin typeface="+mj-lt"/>
            </a:endParaRPr>
          </a:p>
          <a:p>
            <a:r>
              <a:rPr lang="en-GB" sz="2300" dirty="0" smtClean="0">
                <a:latin typeface="+mj-lt"/>
                <a:hlinkClick r:id="rId5"/>
              </a:rPr>
              <a:t>http://www.humus.name/</a:t>
            </a:r>
            <a:endParaRPr lang="en-GB" sz="2300" dirty="0" smtClean="0">
              <a:latin typeface="+mj-lt"/>
            </a:endParaRPr>
          </a:p>
          <a:p>
            <a:endParaRPr lang="en-GB" sz="2300" dirty="0" smtClean="0">
              <a:latin typeface="+mj-lt"/>
            </a:endParaRPr>
          </a:p>
          <a:p>
            <a:endParaRPr lang="en-GB" sz="2300" dirty="0" smtClean="0">
              <a:latin typeface="+mj-lt"/>
            </a:endParaRPr>
          </a:p>
          <a:p>
            <a:endParaRPr lang="en-GB" sz="2300" dirty="0">
              <a:latin typeface="+mj-lt"/>
            </a:endParaRPr>
          </a:p>
        </p:txBody>
      </p:sp>
    </p:spTree>
    <p:extLst>
      <p:ext uri="{BB962C8B-B14F-4D97-AF65-F5344CB8AC3E}">
        <p14:creationId xmlns:p14="http://schemas.microsoft.com/office/powerpoint/2010/main" val="4127496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58701"/>
            <a:ext cx="8229600" cy="952206"/>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mj-lt"/>
              </a:rPr>
              <a:t>Basic idea</a:t>
            </a:r>
            <a:endParaRPr lang="en-US" dirty="0">
              <a:latin typeface="+mj-lt"/>
            </a:endParaRPr>
          </a:p>
        </p:txBody>
      </p:sp>
      <p:sp>
        <p:nvSpPr>
          <p:cNvPr id="5122" name="Rectangle 2"/>
          <p:cNvSpPr>
            <a:spLocks noGrp="1" noChangeArrowheads="1"/>
          </p:cNvSpPr>
          <p:nvPr>
            <p:ph idx="1"/>
          </p:nvPr>
        </p:nvSpPr>
        <p:spPr>
          <a:xfrm>
            <a:off x="457200" y="1199780"/>
            <a:ext cx="8229600" cy="3396201"/>
          </a:xfrm>
          <a:ln/>
        </p:spPr>
        <p:txBody>
          <a:bodyPr>
            <a:normAutofit lnSpcReduction="10000"/>
          </a:bodyPr>
          <a:lstStyle/>
          <a:p>
            <a:pPr marL="341313" indent="-341313" algn="ctr">
              <a:buClrTx/>
              <a:buSzPct val="75000"/>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MLAA and friends recover edges from backbuffer (and optionally depth-buffer)</a:t>
            </a:r>
          </a:p>
          <a:p>
            <a:pPr marL="341313" indent="-341313">
              <a:buClrTx/>
              <a:buSzPct val="75000"/>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latin typeface="+mn-lt"/>
            </a:endParaRPr>
          </a:p>
          <a:p>
            <a:pPr marL="341313" indent="-341313" algn="ctr">
              <a:buClrTx/>
              <a:buSzPct val="75000"/>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Idea:</a:t>
            </a:r>
          </a:p>
          <a:p>
            <a:pPr marL="341313" indent="-341313" algn="ctr">
              <a:buClrTx/>
              <a:buSzPct val="75000"/>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Game engine knows where the edges are.</a:t>
            </a:r>
          </a:p>
          <a:p>
            <a:pPr marL="341313" indent="-341313" algn="ctr">
              <a:buClrTx/>
              <a:buSzPct val="75000"/>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Let’s use that!</a:t>
            </a:r>
            <a:endParaRPr lang="en-US" dirty="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58701"/>
            <a:ext cx="8229600" cy="952206"/>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mj-lt"/>
              </a:rPr>
              <a:t>First Attempt - GPAA</a:t>
            </a:r>
            <a:endParaRPr lang="en-US" dirty="0">
              <a:latin typeface="+mj-lt"/>
            </a:endParaRPr>
          </a:p>
        </p:txBody>
      </p:sp>
      <p:sp>
        <p:nvSpPr>
          <p:cNvPr id="5122" name="Rectangle 2"/>
          <p:cNvSpPr>
            <a:spLocks noGrp="1" noChangeArrowheads="1"/>
          </p:cNvSpPr>
          <p:nvPr>
            <p:ph idx="1"/>
          </p:nvPr>
        </p:nvSpPr>
        <p:spPr>
          <a:xfrm>
            <a:off x="457200" y="1199780"/>
            <a:ext cx="8229600" cy="3396201"/>
          </a:xfrm>
          <a:ln/>
        </p:spPr>
        <p:txBody>
          <a:bodyPr>
            <a:normAutofit lnSpcReduction="10000"/>
          </a:bodyPr>
          <a:lstStyle/>
          <a:p>
            <a:pPr marL="341313" indent="-341313">
              <a:buClrTx/>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Overdraw edges in final image</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Determine major direction (horizontal/vertical)</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Compute coverage</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Blend with suitable neighbor</a:t>
            </a:r>
          </a:p>
          <a:p>
            <a:pPr marL="1141413" lvl="2"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Optimize with texture filter</a:t>
            </a:r>
          </a:p>
          <a:p>
            <a:pPr marL="341313" lvl="0"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Pre-process scene geometry</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Extract relevant edges</a:t>
            </a:r>
          </a:p>
          <a:p>
            <a:pPr marL="341313"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58701"/>
            <a:ext cx="8229600" cy="952206"/>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mj-lt"/>
              </a:rPr>
              <a:t>GPAA – Shader</a:t>
            </a:r>
            <a:endParaRPr lang="en-US" dirty="0">
              <a:latin typeface="+mj-lt"/>
            </a:endParaRPr>
          </a:p>
        </p:txBody>
      </p:sp>
      <p:sp>
        <p:nvSpPr>
          <p:cNvPr id="5122" name="Rectangle 2"/>
          <p:cNvSpPr>
            <a:spLocks noGrp="1" noChangeArrowheads="1"/>
          </p:cNvSpPr>
          <p:nvPr>
            <p:ph idx="1"/>
          </p:nvPr>
        </p:nvSpPr>
        <p:spPr>
          <a:xfrm>
            <a:off x="457200" y="1199780"/>
            <a:ext cx="8229600" cy="3396201"/>
          </a:xfrm>
          <a:ln/>
        </p:spPr>
        <p:txBody>
          <a:bodyPr/>
          <a:lstStyle/>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000" dirty="0" smtClean="0">
                <a:solidFill>
                  <a:schemeClr val="accent3">
                    <a:lumMod val="50000"/>
                  </a:schemeClr>
                </a:solidFill>
                <a:latin typeface="Consolas" pitchFamily="49" charset="0"/>
              </a:rPr>
              <a:t>// Compute the difference between geometric line and sample position</a:t>
            </a: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000" dirty="0" smtClean="0">
                <a:solidFill>
                  <a:srgbClr val="0070C0"/>
                </a:solidFill>
                <a:latin typeface="Consolas" pitchFamily="49" charset="0"/>
              </a:rPr>
              <a:t>float</a:t>
            </a:r>
            <a:r>
              <a:rPr lang="en-US" sz="1000" dirty="0" smtClean="0">
                <a:latin typeface="Consolas" pitchFamily="49" charset="0"/>
              </a:rPr>
              <a:t> diff = dot(</a:t>
            </a:r>
            <a:r>
              <a:rPr lang="en-US" sz="1000" dirty="0" err="1" smtClean="0">
                <a:latin typeface="Consolas" pitchFamily="49" charset="0"/>
              </a:rPr>
              <a:t>In.KMF.xy</a:t>
            </a:r>
            <a:r>
              <a:rPr lang="en-US" sz="1000" dirty="0" smtClean="0">
                <a:latin typeface="Consolas" pitchFamily="49" charset="0"/>
              </a:rPr>
              <a:t>, </a:t>
            </a:r>
            <a:r>
              <a:rPr lang="en-US" sz="1000" dirty="0" err="1" smtClean="0">
                <a:latin typeface="Consolas" pitchFamily="49" charset="0"/>
              </a:rPr>
              <a:t>In.Position.xy</a:t>
            </a:r>
            <a:r>
              <a:rPr lang="en-US" sz="1000" dirty="0" smtClean="0">
                <a:latin typeface="Consolas" pitchFamily="49" charset="0"/>
              </a:rPr>
              <a:t>) + </a:t>
            </a:r>
            <a:r>
              <a:rPr lang="en-US" sz="1000" dirty="0" err="1" smtClean="0">
                <a:latin typeface="Consolas" pitchFamily="49" charset="0"/>
              </a:rPr>
              <a:t>In.KMF.z</a:t>
            </a:r>
            <a:r>
              <a:rPr lang="en-US" sz="1000" dirty="0" smtClean="0">
                <a:latin typeface="Consolas" pitchFamily="49" charset="0"/>
              </a:rPr>
              <a:t>;</a:t>
            </a: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000" dirty="0" smtClean="0">
              <a:latin typeface="Consolas" pitchFamily="49" charset="0"/>
            </a:endParaRP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000" dirty="0" smtClean="0">
                <a:solidFill>
                  <a:schemeClr val="accent3">
                    <a:lumMod val="50000"/>
                  </a:schemeClr>
                </a:solidFill>
                <a:latin typeface="Consolas" pitchFamily="49" charset="0"/>
              </a:rPr>
              <a:t>// Compute the coverage of the neighboring surface</a:t>
            </a: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000" dirty="0" smtClean="0">
                <a:solidFill>
                  <a:srgbClr val="0070C0"/>
                </a:solidFill>
                <a:latin typeface="Consolas" pitchFamily="49" charset="0"/>
              </a:rPr>
              <a:t>float</a:t>
            </a:r>
            <a:r>
              <a:rPr lang="en-US" sz="1000" dirty="0" smtClean="0">
                <a:latin typeface="Consolas" pitchFamily="49" charset="0"/>
              </a:rPr>
              <a:t> coverage = 0.5f - abs(diff);</a:t>
            </a: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000" dirty="0" smtClean="0">
                <a:solidFill>
                  <a:srgbClr val="0070C0"/>
                </a:solidFill>
                <a:latin typeface="Consolas" pitchFamily="49" charset="0"/>
              </a:rPr>
              <a:t>float2</a:t>
            </a:r>
            <a:r>
              <a:rPr lang="en-US" sz="1000" dirty="0" smtClean="0">
                <a:latin typeface="Consolas" pitchFamily="49" charset="0"/>
              </a:rPr>
              <a:t> offset = 0;</a:t>
            </a: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000" dirty="0" smtClean="0">
              <a:latin typeface="Consolas" pitchFamily="49" charset="0"/>
            </a:endParaRP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000" dirty="0" smtClean="0">
                <a:solidFill>
                  <a:srgbClr val="0070C0"/>
                </a:solidFill>
                <a:latin typeface="Consolas" pitchFamily="49" charset="0"/>
              </a:rPr>
              <a:t>if</a:t>
            </a:r>
            <a:r>
              <a:rPr lang="en-US" sz="1000" dirty="0" smtClean="0">
                <a:latin typeface="Consolas" pitchFamily="49" charset="0"/>
              </a:rPr>
              <a:t> (coverage &gt; 0) {</a:t>
            </a: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000" dirty="0" smtClean="0">
                <a:solidFill>
                  <a:schemeClr val="accent3">
                    <a:lumMod val="50000"/>
                  </a:schemeClr>
                </a:solidFill>
                <a:latin typeface="Consolas" pitchFamily="49" charset="0"/>
              </a:rPr>
              <a:t>    // Select direction to sample a neighbor pixel</a:t>
            </a: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000" dirty="0" smtClean="0">
                <a:latin typeface="Consolas" pitchFamily="49" charset="0"/>
              </a:rPr>
              <a:t>    </a:t>
            </a:r>
            <a:r>
              <a:rPr lang="en-US" sz="1000" dirty="0" smtClean="0">
                <a:solidFill>
                  <a:srgbClr val="0070C0"/>
                </a:solidFill>
                <a:latin typeface="Consolas" pitchFamily="49" charset="0"/>
              </a:rPr>
              <a:t>float</a:t>
            </a:r>
            <a:r>
              <a:rPr lang="en-US" sz="1000" dirty="0" smtClean="0">
                <a:latin typeface="Consolas" pitchFamily="49" charset="0"/>
              </a:rPr>
              <a:t> off = (diff &gt;= 0)? 1 : -1;</a:t>
            </a: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000" dirty="0" smtClean="0">
                <a:latin typeface="Consolas" pitchFamily="49" charset="0"/>
              </a:rPr>
              <a:t>    </a:t>
            </a:r>
            <a:r>
              <a:rPr lang="en-US" sz="1000" dirty="0" smtClean="0">
                <a:solidFill>
                  <a:srgbClr val="0070C0"/>
                </a:solidFill>
                <a:latin typeface="Consolas" pitchFamily="49" charset="0"/>
              </a:rPr>
              <a:t>if</a:t>
            </a:r>
            <a:r>
              <a:rPr lang="en-US" sz="1000" dirty="0" smtClean="0">
                <a:latin typeface="Consolas" pitchFamily="49" charset="0"/>
              </a:rPr>
              <a:t> (</a:t>
            </a:r>
            <a:r>
              <a:rPr lang="en-US" sz="1000" dirty="0" err="1" smtClean="0">
                <a:solidFill>
                  <a:srgbClr val="0070C0"/>
                </a:solidFill>
                <a:latin typeface="Consolas" pitchFamily="49" charset="0"/>
              </a:rPr>
              <a:t>asuint</a:t>
            </a:r>
            <a:r>
              <a:rPr lang="en-US" sz="1000" dirty="0" smtClean="0">
                <a:latin typeface="Consolas" pitchFamily="49" charset="0"/>
              </a:rPr>
              <a:t>(</a:t>
            </a:r>
            <a:r>
              <a:rPr lang="en-US" sz="1000" dirty="0" err="1" smtClean="0">
                <a:latin typeface="Consolas" pitchFamily="49" charset="0"/>
              </a:rPr>
              <a:t>In.KMF.w</a:t>
            </a:r>
            <a:r>
              <a:rPr lang="en-US" sz="1000" dirty="0" smtClean="0">
                <a:latin typeface="Consolas" pitchFamily="49" charset="0"/>
              </a:rPr>
              <a:t>))</a:t>
            </a: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000" dirty="0" smtClean="0">
                <a:latin typeface="Consolas" pitchFamily="49" charset="0"/>
              </a:rPr>
              <a:t>        </a:t>
            </a:r>
            <a:r>
              <a:rPr lang="en-US" sz="1000" dirty="0" err="1" smtClean="0">
                <a:latin typeface="Consolas" pitchFamily="49" charset="0"/>
              </a:rPr>
              <a:t>offset.y</a:t>
            </a:r>
            <a:r>
              <a:rPr lang="en-US" sz="1000" dirty="0" smtClean="0">
                <a:latin typeface="Consolas" pitchFamily="49" charset="0"/>
              </a:rPr>
              <a:t> = off;</a:t>
            </a: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000" dirty="0" smtClean="0">
                <a:latin typeface="Consolas" pitchFamily="49" charset="0"/>
              </a:rPr>
              <a:t>    </a:t>
            </a:r>
            <a:r>
              <a:rPr lang="en-US" sz="1000" dirty="0" smtClean="0">
                <a:solidFill>
                  <a:srgbClr val="0070C0"/>
                </a:solidFill>
                <a:latin typeface="Consolas" pitchFamily="49" charset="0"/>
              </a:rPr>
              <a:t>else</a:t>
            </a: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000" dirty="0" smtClean="0">
                <a:latin typeface="Consolas" pitchFamily="49" charset="0"/>
              </a:rPr>
              <a:t>        </a:t>
            </a:r>
            <a:r>
              <a:rPr lang="en-US" sz="1000" dirty="0" err="1" smtClean="0">
                <a:latin typeface="Consolas" pitchFamily="49" charset="0"/>
              </a:rPr>
              <a:t>offset.x</a:t>
            </a:r>
            <a:r>
              <a:rPr lang="en-US" sz="1000" dirty="0" smtClean="0">
                <a:latin typeface="Consolas" pitchFamily="49" charset="0"/>
              </a:rPr>
              <a:t> = off;</a:t>
            </a: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000" dirty="0" smtClean="0">
                <a:latin typeface="Consolas" pitchFamily="49" charset="0"/>
              </a:rPr>
              <a:t>}</a:t>
            </a: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000" dirty="0" smtClean="0">
              <a:latin typeface="Consolas" pitchFamily="49" charset="0"/>
            </a:endParaRP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000" dirty="0" smtClean="0">
                <a:solidFill>
                  <a:schemeClr val="accent3">
                    <a:lumMod val="50000"/>
                  </a:schemeClr>
                </a:solidFill>
                <a:latin typeface="Consolas" pitchFamily="49" charset="0"/>
              </a:rPr>
              <a:t>// Blend pixel with neighbor pixel using texture filtering and shifting the coordinate appropriately.</a:t>
            </a: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000" dirty="0" smtClean="0">
                <a:solidFill>
                  <a:srgbClr val="0070C0"/>
                </a:solidFill>
                <a:latin typeface="Consolas" pitchFamily="49" charset="0"/>
              </a:rPr>
              <a:t>return</a:t>
            </a:r>
            <a:r>
              <a:rPr lang="en-US" sz="1000" dirty="0" smtClean="0">
                <a:latin typeface="Consolas" pitchFamily="49" charset="0"/>
              </a:rPr>
              <a:t> </a:t>
            </a:r>
            <a:r>
              <a:rPr lang="en-US" sz="1000" dirty="0" err="1" smtClean="0">
                <a:latin typeface="Consolas" pitchFamily="49" charset="0"/>
              </a:rPr>
              <a:t>BackBuffer.Sample</a:t>
            </a:r>
            <a:r>
              <a:rPr lang="en-US" sz="1000" dirty="0" smtClean="0">
                <a:latin typeface="Consolas" pitchFamily="49" charset="0"/>
              </a:rPr>
              <a:t>(Filter, (</a:t>
            </a:r>
            <a:r>
              <a:rPr lang="en-US" sz="1000" dirty="0" err="1" smtClean="0">
                <a:latin typeface="Consolas" pitchFamily="49" charset="0"/>
              </a:rPr>
              <a:t>In.Position.xy</a:t>
            </a:r>
            <a:r>
              <a:rPr lang="en-US" sz="1000" dirty="0" smtClean="0">
                <a:latin typeface="Consolas" pitchFamily="49" charset="0"/>
              </a:rPr>
              <a:t> + coverage * </a:t>
            </a:r>
            <a:r>
              <a:rPr lang="en-US" sz="1000" dirty="0" err="1" smtClean="0">
                <a:latin typeface="Consolas" pitchFamily="49" charset="0"/>
              </a:rPr>
              <a:t>offset.xy</a:t>
            </a:r>
            <a:r>
              <a:rPr lang="en-US" sz="1000" dirty="0" smtClean="0">
                <a:latin typeface="Consolas" pitchFamily="49" charset="0"/>
              </a:rPr>
              <a:t>) * </a:t>
            </a:r>
            <a:r>
              <a:rPr lang="en-US" sz="1000" dirty="0" err="1" smtClean="0">
                <a:latin typeface="Consolas" pitchFamily="49" charset="0"/>
              </a:rPr>
              <a:t>PixelSize</a:t>
            </a:r>
            <a:r>
              <a:rPr lang="en-US" sz="1000" dirty="0" smtClean="0">
                <a:latin typeface="Consolas" pitchFamily="49" charset="0"/>
              </a:rPr>
              <a:t>);</a:t>
            </a:r>
          </a:p>
          <a:p>
            <a:pPr marL="514350" indent="-514350">
              <a:buClrTx/>
              <a:buSzPct val="7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latin typeface="+mn-lt"/>
            </a:endParaRPr>
          </a:p>
        </p:txBody>
      </p:sp>
      <p:pic>
        <p:nvPicPr>
          <p:cNvPr id="1026" name="Picture 2"/>
          <p:cNvPicPr>
            <a:picLocks noChangeAspect="1" noChangeArrowheads="1"/>
          </p:cNvPicPr>
          <p:nvPr/>
        </p:nvPicPr>
        <p:blipFill>
          <a:blip r:embed="rId4"/>
          <a:srcRect/>
          <a:stretch>
            <a:fillRect/>
          </a:stretch>
        </p:blipFill>
        <p:spPr bwMode="auto">
          <a:xfrm>
            <a:off x="5143500" y="1817001"/>
            <a:ext cx="3543300" cy="177195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58701"/>
            <a:ext cx="8229600" cy="952206"/>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mj-lt"/>
              </a:rPr>
              <a:t>GPAA - Results</a:t>
            </a:r>
            <a:endParaRPr lang="en-US" dirty="0">
              <a:latin typeface="+mj-lt"/>
            </a:endParaRPr>
          </a:p>
        </p:txBody>
      </p:sp>
      <p:sp>
        <p:nvSpPr>
          <p:cNvPr id="5122" name="Rectangle 2"/>
          <p:cNvSpPr>
            <a:spLocks noGrp="1" noChangeArrowheads="1"/>
          </p:cNvSpPr>
          <p:nvPr>
            <p:ph idx="1"/>
          </p:nvPr>
        </p:nvSpPr>
        <p:spPr>
          <a:xfrm>
            <a:off x="457200" y="1199780"/>
            <a:ext cx="8229600" cy="3396201"/>
          </a:xfrm>
          <a:ln/>
        </p:spPr>
        <p:txBody>
          <a:bodyPr/>
          <a:lstStyle/>
          <a:p>
            <a:pPr marL="341313" indent="-341313">
              <a:buClrTx/>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latin typeface="+mn-lt"/>
            </a:endParaRPr>
          </a:p>
        </p:txBody>
      </p:sp>
      <p:pic>
        <p:nvPicPr>
          <p:cNvPr id="2050" name="Picture 2"/>
          <p:cNvPicPr>
            <a:picLocks noChangeAspect="1" noChangeArrowheads="1"/>
          </p:cNvPicPr>
          <p:nvPr/>
        </p:nvPicPr>
        <p:blipFill>
          <a:blip r:embed="rId4"/>
          <a:srcRect/>
          <a:stretch>
            <a:fillRect/>
          </a:stretch>
        </p:blipFill>
        <p:spPr bwMode="auto">
          <a:xfrm>
            <a:off x="647702" y="3620431"/>
            <a:ext cx="3901440" cy="975550"/>
          </a:xfrm>
          <a:prstGeom prst="rect">
            <a:avLst/>
          </a:prstGeom>
          <a:noFill/>
        </p:spPr>
      </p:pic>
      <p:pic>
        <p:nvPicPr>
          <p:cNvPr id="2051" name="Picture 3"/>
          <p:cNvPicPr>
            <a:picLocks noChangeAspect="1" noChangeArrowheads="1"/>
          </p:cNvPicPr>
          <p:nvPr/>
        </p:nvPicPr>
        <p:blipFill>
          <a:blip r:embed="rId5"/>
          <a:srcRect/>
          <a:stretch>
            <a:fillRect/>
          </a:stretch>
        </p:blipFill>
        <p:spPr bwMode="auto">
          <a:xfrm>
            <a:off x="4579620" y="3620431"/>
            <a:ext cx="3901440" cy="975550"/>
          </a:xfrm>
          <a:prstGeom prst="rect">
            <a:avLst/>
          </a:prstGeom>
          <a:noFill/>
        </p:spPr>
      </p:pic>
      <p:pic>
        <p:nvPicPr>
          <p:cNvPr id="2055" name="Picture 7"/>
          <p:cNvPicPr>
            <a:picLocks noChangeAspect="1" noChangeArrowheads="1"/>
          </p:cNvPicPr>
          <p:nvPr/>
        </p:nvPicPr>
        <p:blipFill>
          <a:blip r:embed="rId6"/>
          <a:srcRect/>
          <a:stretch>
            <a:fillRect/>
          </a:stretch>
        </p:blipFill>
        <p:spPr bwMode="auto">
          <a:xfrm>
            <a:off x="647702" y="1199780"/>
            <a:ext cx="3901439" cy="2378020"/>
          </a:xfrm>
          <a:prstGeom prst="rect">
            <a:avLst/>
          </a:prstGeom>
          <a:noFill/>
        </p:spPr>
      </p:pic>
      <p:pic>
        <p:nvPicPr>
          <p:cNvPr id="2056" name="Picture 8"/>
          <p:cNvPicPr>
            <a:picLocks noChangeAspect="1" noChangeArrowheads="1"/>
          </p:cNvPicPr>
          <p:nvPr/>
        </p:nvPicPr>
        <p:blipFill>
          <a:blip r:embed="rId7"/>
          <a:srcRect/>
          <a:stretch>
            <a:fillRect/>
          </a:stretch>
        </p:blipFill>
        <p:spPr bwMode="auto">
          <a:xfrm>
            <a:off x="4579620" y="1199780"/>
            <a:ext cx="3901440" cy="237802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58701"/>
            <a:ext cx="8229600" cy="952206"/>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mj-lt"/>
              </a:rPr>
              <a:t>GPAA - Conclusions</a:t>
            </a:r>
            <a:endParaRPr lang="en-US" dirty="0">
              <a:latin typeface="+mj-lt"/>
            </a:endParaRPr>
          </a:p>
        </p:txBody>
      </p:sp>
      <p:sp>
        <p:nvSpPr>
          <p:cNvPr id="5122" name="Rectangle 2"/>
          <p:cNvSpPr>
            <a:spLocks noGrp="1" noChangeArrowheads="1"/>
          </p:cNvSpPr>
          <p:nvPr>
            <p:ph idx="1"/>
          </p:nvPr>
        </p:nvSpPr>
        <p:spPr>
          <a:xfrm>
            <a:off x="457200" y="1199780"/>
            <a:ext cx="8229600" cy="3396201"/>
          </a:xfrm>
          <a:ln/>
        </p:spPr>
        <p:txBody>
          <a:bodyPr>
            <a:normAutofit lnSpcReduction="10000"/>
          </a:bodyPr>
          <a:lstStyle/>
          <a:p>
            <a:pPr marL="341313" indent="-341313">
              <a:buClrTx/>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latin typeface="+mn-lt"/>
              </a:rPr>
              <a:t>Very high quality</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smtClean="0">
                <a:latin typeface="+mn-lt"/>
              </a:rPr>
              <a:t>Very accurate coverage</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smtClean="0">
                <a:latin typeface="+mn-lt"/>
              </a:rPr>
              <a:t>Excels on near horizontal/vertical case</a:t>
            </a:r>
          </a:p>
          <a:p>
            <a:pPr marL="341313"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latin typeface="+mn-lt"/>
              </a:rPr>
              <a:t>Temporally stable</a:t>
            </a:r>
          </a:p>
          <a:p>
            <a:pPr marL="341313"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latin typeface="+mn-lt"/>
              </a:rPr>
              <a:t>Edge extraction step</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smtClean="0">
                <a:latin typeface="+mn-lt"/>
              </a:rPr>
              <a:t>Inconvenient</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smtClean="0">
                <a:latin typeface="+mn-lt"/>
              </a:rPr>
              <a:t>Increased memory consumption</a:t>
            </a:r>
          </a:p>
          <a:p>
            <a:pPr marL="341313"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latin typeface="+mn-lt"/>
              </a:rPr>
              <a:t>Line rasterization</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smtClean="0">
                <a:latin typeface="+mn-lt"/>
              </a:rPr>
              <a:t>Not ideal for performance</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smtClean="0">
                <a:latin typeface="+mn-lt"/>
              </a:rPr>
              <a:t>Scaling issues with increasing geometric density</a:t>
            </a:r>
            <a:endParaRPr lang="en-US" dirty="0" smtClean="0">
              <a:latin typeface="+mn-lt"/>
            </a:endParaRPr>
          </a:p>
          <a:p>
            <a:pPr marL="341313"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58701"/>
            <a:ext cx="8229600" cy="952206"/>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mj-lt"/>
              </a:rPr>
              <a:t>Second Attempt - GBAA</a:t>
            </a:r>
            <a:endParaRPr lang="en-US" dirty="0">
              <a:latin typeface="+mj-lt"/>
            </a:endParaRPr>
          </a:p>
        </p:txBody>
      </p:sp>
      <p:sp>
        <p:nvSpPr>
          <p:cNvPr id="5122" name="Rectangle 2"/>
          <p:cNvSpPr>
            <a:spLocks noGrp="1" noChangeArrowheads="1"/>
          </p:cNvSpPr>
          <p:nvPr>
            <p:ph idx="1"/>
          </p:nvPr>
        </p:nvSpPr>
        <p:spPr>
          <a:xfrm>
            <a:off x="457200" y="1199780"/>
            <a:ext cx="8229600" cy="3396201"/>
          </a:xfrm>
          <a:ln/>
        </p:spPr>
        <p:txBody>
          <a:bodyPr>
            <a:normAutofit lnSpcReduction="10000"/>
          </a:bodyPr>
          <a:lstStyle/>
          <a:p>
            <a:pPr marL="341313" indent="-341313">
              <a:buClrTx/>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Geometry info stored to render-target in main pass</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No geometry pre-processing</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No line rasterization</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Small constant memory addition</a:t>
            </a:r>
          </a:p>
          <a:p>
            <a:pPr marL="341313"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Fullscreen ”resolve” pass</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Fixed cost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58701"/>
            <a:ext cx="8229600" cy="952206"/>
          </a:xfrm>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mj-lt"/>
              </a:rPr>
              <a:t>GBAA</a:t>
            </a:r>
            <a:endParaRPr lang="en-US" dirty="0">
              <a:latin typeface="+mj-lt"/>
            </a:endParaRPr>
          </a:p>
        </p:txBody>
      </p:sp>
      <p:sp>
        <p:nvSpPr>
          <p:cNvPr id="5122" name="Rectangle 2"/>
          <p:cNvSpPr>
            <a:spLocks noGrp="1" noChangeArrowheads="1"/>
          </p:cNvSpPr>
          <p:nvPr>
            <p:ph idx="1"/>
          </p:nvPr>
        </p:nvSpPr>
        <p:spPr>
          <a:xfrm>
            <a:off x="457200" y="1199780"/>
            <a:ext cx="8229600" cy="3396201"/>
          </a:xfrm>
          <a:ln/>
        </p:spPr>
        <p:txBody>
          <a:bodyPr>
            <a:normAutofit lnSpcReduction="10000"/>
          </a:bodyPr>
          <a:lstStyle/>
          <a:p>
            <a:pPr marL="341313" indent="-341313">
              <a:buClrTx/>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Geometry shader passes down geometry info</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Stores distance to edge</a:t>
            </a:r>
            <a:br>
              <a:rPr lang="en-US" dirty="0" smtClean="0">
                <a:latin typeface="+mn-lt"/>
              </a:rPr>
            </a:br>
            <a:r>
              <a:rPr lang="en-US" dirty="0" smtClean="0">
                <a:latin typeface="+mn-lt"/>
              </a:rPr>
              <a:t>in the major direction</a:t>
            </a:r>
          </a:p>
          <a:p>
            <a:pPr marL="741363" lvl="1"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Use interpolator instead</a:t>
            </a:r>
            <a:br>
              <a:rPr lang="en-US" dirty="0" smtClean="0">
                <a:latin typeface="+mn-lt"/>
              </a:rPr>
            </a:br>
            <a:r>
              <a:rPr lang="en-US" dirty="0" smtClean="0">
                <a:latin typeface="+mn-lt"/>
              </a:rPr>
              <a:t>of line equation math</a:t>
            </a:r>
          </a:p>
          <a:p>
            <a:pPr marL="1141413" lvl="2"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Using </a:t>
            </a:r>
            <a:r>
              <a:rPr lang="en-US" dirty="0" err="1" smtClean="0">
                <a:latin typeface="+mn-lt"/>
              </a:rPr>
              <a:t>noperspective</a:t>
            </a:r>
            <a:r>
              <a:rPr lang="en-US" dirty="0" smtClean="0">
                <a:latin typeface="+mn-lt"/>
              </a:rPr>
              <a:t> keyword</a:t>
            </a:r>
          </a:p>
          <a:p>
            <a:pPr marL="341313" indent="-341313">
              <a:buSzPct val="75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latin typeface="+mn-lt"/>
              </a:rPr>
              <a:t>Pixel shader selects closest edge</a:t>
            </a:r>
          </a:p>
        </p:txBody>
      </p:sp>
      <p:pic>
        <p:nvPicPr>
          <p:cNvPr id="1028" name="Picture 4"/>
          <p:cNvPicPr>
            <a:picLocks noChangeAspect="1" noChangeArrowheads="1"/>
          </p:cNvPicPr>
          <p:nvPr/>
        </p:nvPicPr>
        <p:blipFill>
          <a:blip r:embed="rId4"/>
          <a:srcRect/>
          <a:stretch>
            <a:fillRect/>
          </a:stretch>
        </p:blipFill>
        <p:spPr bwMode="auto">
          <a:xfrm>
            <a:off x="5661529" y="1855694"/>
            <a:ext cx="3025269" cy="2740287"/>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3755</TotalTime>
  <Words>1378</Words>
  <Application>Microsoft Office PowerPoint</Application>
  <PresentationFormat>Presentación en pantalla (16:9)</PresentationFormat>
  <Paragraphs>196</Paragraphs>
  <Slides>19</Slides>
  <Notes>19</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 Filtering Approaches for  Real-Time Anti-Aliasing </vt:lpstr>
      <vt:lpstr>Filtering Approaches for Real-Time Anti-Aliasing Geometry Buffer Anti-Aliasing (GBAA)</vt:lpstr>
      <vt:lpstr>Basic idea</vt:lpstr>
      <vt:lpstr>First Attempt - GPAA</vt:lpstr>
      <vt:lpstr>GPAA – Shader</vt:lpstr>
      <vt:lpstr>GPAA - Results</vt:lpstr>
      <vt:lpstr>GPAA - Conclusions</vt:lpstr>
      <vt:lpstr>Second Attempt - GBAA</vt:lpstr>
      <vt:lpstr>GBAA</vt:lpstr>
      <vt:lpstr>GBAA - Resolve</vt:lpstr>
      <vt:lpstr>GBAA - Resolve</vt:lpstr>
      <vt:lpstr>GBAA - Resolve</vt:lpstr>
      <vt:lpstr>GBAA - Resolve</vt:lpstr>
      <vt:lpstr>GBAA - Shader</vt:lpstr>
      <vt:lpstr>GBAA – Alpha test</vt:lpstr>
      <vt:lpstr>GBAA – Results</vt:lpstr>
      <vt:lpstr>GBAA - Performance</vt:lpstr>
      <vt:lpstr>Future work</vt:lpstr>
      <vt:lpstr>Conclusion</vt:lpstr>
    </vt:vector>
  </TitlesOfParts>
  <Company>Northeastern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Geometry Buffer Anti-Aliasing (GBAA)</dc:title>
  <dc:creator>Emil Persson</dc:creator>
  <cp:lastModifiedBy>IRYOKU</cp:lastModifiedBy>
  <cp:revision>372</cp:revision>
  <dcterms:created xsi:type="dcterms:W3CDTF">2010-04-07T23:52:34Z</dcterms:created>
  <dcterms:modified xsi:type="dcterms:W3CDTF">2011-08-18T00:11:59Z</dcterms:modified>
</cp:coreProperties>
</file>