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700" r:id="rId3"/>
  </p:sldMasterIdLst>
  <p:notesMasterIdLst>
    <p:notesMasterId r:id="rId62"/>
  </p:notesMasterIdLst>
  <p:sldIdLst>
    <p:sldId id="31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x="9144000" cy="5145088"/>
  <p:notesSz cx="6858000" cy="9144000"/>
  <p:defaultTextStyle>
    <a:defPPr>
      <a:defRPr lang="en-GB"/>
    </a:defPPr>
    <a:lvl1pPr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ctr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451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64518" name="Text Box 5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64519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0DDA699B-568B-4436-AE92-C86414C9B6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38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nd.intercon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>
              <a:ea typeface="ＭＳ Ｐゴシック" pitchFamily="-112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1CA40-89F3-49A5-A9A7-D167B397CBF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50B822B-375F-4861-8A9C-012C2A952EE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5392C9D-EA58-499A-80F7-BCCEDD74F05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7885346-1AC2-4B63-9C10-2C884443936B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5A0DD1E-583F-46CF-9E00-5FB2DF17CB6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505AC0F-6738-4648-902B-D1335A0C27B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2E72C49-7799-45FD-A5AD-6D474E34947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4DA8D21-91F1-40D7-B5CF-1104D224E12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68C054-FC98-49ED-9ABD-06CB8D6D2E9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4AD907-EB9C-4BB6-B7E6-C71C05DE141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2D7785C-2843-43F9-AE72-5CC4182981C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386834A-BC77-4B59-9715-B92941F3CFE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US" smtClean="0">
                <a:latin typeface="Verdana" pitchFamily="48" charset="0"/>
                <a:ea typeface="ヒラギノ角ゴ Pro W3" pitchFamily="48" charset="0"/>
                <a:cs typeface="ヒラギノ角ゴ Pro W3" pitchFamily="48" charset="0"/>
              </a:rPr>
              <a:t>Final version with in-depth commentaries is available at </a:t>
            </a:r>
            <a:r>
              <a:rPr lang="en-US" smtClean="0">
                <a:latin typeface="Verdana" pitchFamily="48" charset="0"/>
                <a:ea typeface="ヒラギノ角ゴ Pro W3" pitchFamily="48" charset="0"/>
                <a:cs typeface="ヒラギノ角ゴ Pro W3" pitchFamily="48" charset="0"/>
                <a:hlinkClick r:id="rId3"/>
              </a:rPr>
              <a:t>http://and.intercon.ru/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8D7FD3E-A827-4985-BD29-53BC8FFE9B7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49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740DCF2-5C47-4FDD-8CCE-0B4D86F221C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DE44EDC-E1D2-4C48-9A03-86FEA3B40E98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42450BB-AC57-4CA7-854F-17D6F06593C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80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1946424-80FC-4358-B0CB-B3FFF3649DE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90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B7F5EFE-1EEB-40E6-AF52-B929E1A70F1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01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AA299B9-32EE-4DC1-93AF-29DF9E2FDC8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11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864B8D0-402B-479B-BC2E-AA6627F58AE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9449228-46A0-42FF-BDD7-568D1ACCEC8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31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6F98C12-B5E3-4093-92D8-736CDC50A6E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D8F5C00-38D5-4531-A452-A5B18C7ACA2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DC7A4E-2772-4610-9B98-EEFA9AD563A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52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382AD3F-4A8D-43D1-97EB-9E01A233A18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62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94B3D9E-5DCE-400D-BF58-0CF1C214B1A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72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9950C20-2A11-4840-8DE1-26B42D0D1CCF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32747C3-AA23-44FF-9095-DD46CA0E219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5D9AE1-879A-464B-9B9B-EED7BB5BF117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03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7CF9CC9-6CCF-42D6-A81F-109401AFBC8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1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34DE4A0-F214-4C2F-B4D8-A31DEEE8D54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24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C442FC-647F-4A7C-8ECE-A2CC739FA70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34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6AF3C2-B0C4-485F-B05E-D76CDCE7E5D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FA33921-C428-47F8-B897-5060EEDCE8A1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5AF3BEF-9CCB-4601-8550-876DC433B33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54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6DC6DBF-B1D9-4D51-898C-4708F87B78F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64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B1AEF76-8F9F-40AC-BFA9-B684C642650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75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7E39E0-B179-4668-9A9F-116343B30E8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05FBDB0-F6C2-4D5F-A895-E2F793317458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9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A92E0ED-E971-4BD9-83C8-36EE0ED0ECC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05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9F0C664-F20E-4347-B4A9-DCB93C1C7020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16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CF92F99-5665-4724-AC3F-B242A55DF20D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6DCC31-FCC0-4613-93ED-3EF9A4AB2A1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36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BB3F3C-8076-4F1B-8DE5-BDAAFF667F9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46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7800633-54C3-437A-8138-07C1CD8383DA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9066692-54F8-4CF2-BF73-F07AEC45074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57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2CCE6F2-6425-4706-BF4D-853A93B4FF4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67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6F4532-4C8C-4573-936F-BE4D30FC1D41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77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352B3D8-41C1-4A7D-8DFE-4A3C14F3EE7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87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E63C63-17AF-4C49-956C-E0EC792AC3F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98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32C7392-468B-4452-884D-3259F3D0DF8B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08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2C4D7D-2258-4B0B-9BAD-20E0E315721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18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20ECF07-93C4-41FB-8670-755FE8E0721C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8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2917E69-4184-463D-9805-7970E9874A9E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39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6A06384-49F2-403B-A0E1-C6CC43DDF674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F740F3B-5E78-4046-B35B-95B67ABA7882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708F027-3CC0-493A-8778-758DADBC4693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2C32AF8-AB76-4E53-ABAC-86F51A08CF6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33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4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21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2" y="206376"/>
            <a:ext cx="2055813" cy="4386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6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30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331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7DF5E-36B0-40BC-8C29-0F855329D8B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5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8543-B325-4D29-AD8F-4DF8D1276E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1226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E3C9-75C8-4FA5-8ECB-1E23CE2DA0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3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2" y="2038350"/>
            <a:ext cx="3960813" cy="331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2038350"/>
            <a:ext cx="3962400" cy="3316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C7A9F-45D2-4BDF-8F66-DA0F819F7C6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1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038B-93F1-4D61-AE7C-2C3F74B9A7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89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7782A-4FEF-42C8-A1C5-819E207E60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58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CF09-24F2-47DE-A245-71F1C141867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8502-A88F-4906-8E49-B343A3637D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2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ED35-2185-4D96-837C-B11870117A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09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5DD60-4A00-455B-8CFF-95AB8C3DEC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9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91302" y="704850"/>
            <a:ext cx="2017713" cy="46497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704850"/>
            <a:ext cx="5905500" cy="46497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5F28B-9B81-418B-96BB-D5DAA7B1A7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873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2" y="704850"/>
            <a:ext cx="8075613" cy="13112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0B82-FB7C-47A0-8512-9E5B4F9B37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15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4"/>
            <a:ext cx="7772400" cy="110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DD6DF-9FBE-4A06-8857-18D89BD3F5FD}" type="datetime1">
              <a:rPr lang="en-US"/>
              <a:pPr>
                <a:defRPr/>
              </a:pPr>
              <a:t>8/16/2011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706B-5EFF-42FA-AC28-940826F3AE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1226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3344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2" y="1200151"/>
            <a:ext cx="4037013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200151"/>
            <a:ext cx="4038600" cy="339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31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73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7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9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1445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747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1139825" y="153989"/>
            <a:ext cx="3659188" cy="4867275"/>
            <a:chOff x="718" y="97"/>
            <a:chExt cx="2305" cy="3066"/>
          </a:xfrm>
        </p:grpSpPr>
        <p:sp>
          <p:nvSpPr>
            <p:cNvPr id="1030" name="Freeform 3"/>
            <p:cNvSpPr>
              <a:spLocks noChangeArrowheads="1"/>
            </p:cNvSpPr>
            <p:nvPr/>
          </p:nvSpPr>
          <p:spPr bwMode="auto">
            <a:xfrm>
              <a:off x="718" y="97"/>
              <a:ext cx="2305" cy="3066"/>
            </a:xfrm>
            <a:custGeom>
              <a:avLst/>
              <a:gdLst>
                <a:gd name="T0" fmla="*/ 2304 w 10175"/>
                <a:gd name="T1" fmla="*/ 887 h 13530"/>
                <a:gd name="T2" fmla="*/ 2203 w 10175"/>
                <a:gd name="T3" fmla="*/ 890 h 13530"/>
                <a:gd name="T4" fmla="*/ 1911 w 10175"/>
                <a:gd name="T5" fmla="*/ 644 h 13530"/>
                <a:gd name="T6" fmla="*/ 2097 w 10175"/>
                <a:gd name="T7" fmla="*/ 454 h 13530"/>
                <a:gd name="T8" fmla="*/ 2084 w 10175"/>
                <a:gd name="T9" fmla="*/ 437 h 13530"/>
                <a:gd name="T10" fmla="*/ 1865 w 10175"/>
                <a:gd name="T11" fmla="*/ 583 h 13530"/>
                <a:gd name="T12" fmla="*/ 1634 w 10175"/>
                <a:gd name="T13" fmla="*/ 387 h 13530"/>
                <a:gd name="T14" fmla="*/ 1732 w 10175"/>
                <a:gd name="T15" fmla="*/ 141 h 13530"/>
                <a:gd name="T16" fmla="*/ 1714 w 10175"/>
                <a:gd name="T17" fmla="*/ 131 h 13530"/>
                <a:gd name="T18" fmla="*/ 1567 w 10175"/>
                <a:gd name="T19" fmla="*/ 353 h 13530"/>
                <a:gd name="T20" fmla="*/ 1261 w 10175"/>
                <a:gd name="T21" fmla="*/ 87 h 13530"/>
                <a:gd name="T22" fmla="*/ 1242 w 10175"/>
                <a:gd name="T23" fmla="*/ 0 h 13530"/>
                <a:gd name="T24" fmla="*/ 1224 w 10175"/>
                <a:gd name="T25" fmla="*/ 79 h 13530"/>
                <a:gd name="T26" fmla="*/ 907 w 10175"/>
                <a:gd name="T27" fmla="*/ 361 h 13530"/>
                <a:gd name="T28" fmla="*/ 777 w 10175"/>
                <a:gd name="T29" fmla="*/ 108 h 13530"/>
                <a:gd name="T30" fmla="*/ 757 w 10175"/>
                <a:gd name="T31" fmla="*/ 113 h 13530"/>
                <a:gd name="T32" fmla="*/ 775 w 10175"/>
                <a:gd name="T33" fmla="*/ 182 h 13530"/>
                <a:gd name="T34" fmla="*/ 618 w 10175"/>
                <a:gd name="T35" fmla="*/ 583 h 13530"/>
                <a:gd name="T36" fmla="*/ 387 w 10175"/>
                <a:gd name="T37" fmla="*/ 408 h 13530"/>
                <a:gd name="T38" fmla="*/ 371 w 10175"/>
                <a:gd name="T39" fmla="*/ 417 h 13530"/>
                <a:gd name="T40" fmla="*/ 417 w 10175"/>
                <a:gd name="T41" fmla="*/ 478 h 13530"/>
                <a:gd name="T42" fmla="*/ 460 w 10175"/>
                <a:gd name="T43" fmla="*/ 857 h 13530"/>
                <a:gd name="T44" fmla="*/ 1714 w 10175"/>
                <a:gd name="T45" fmla="*/ 571 h 13530"/>
                <a:gd name="T46" fmla="*/ 2046 w 10175"/>
                <a:gd name="T47" fmla="*/ 1199 h 13530"/>
                <a:gd name="T48" fmla="*/ 2060 w 10175"/>
                <a:gd name="T49" fmla="*/ 1037 h 13530"/>
                <a:gd name="T50" fmla="*/ 2297 w 10175"/>
                <a:gd name="T51" fmla="*/ 901 h 13530"/>
                <a:gd name="T52" fmla="*/ 461 w 10175"/>
                <a:gd name="T53" fmla="*/ 2257 h 13530"/>
                <a:gd name="T54" fmla="*/ 3 w 10175"/>
                <a:gd name="T55" fmla="*/ 3066 h 13530"/>
                <a:gd name="T56" fmla="*/ 626 w 10175"/>
                <a:gd name="T57" fmla="*/ 2346 h 13530"/>
                <a:gd name="T58" fmla="*/ 1370 w 10175"/>
                <a:gd name="T59" fmla="*/ 2473 h 13530"/>
                <a:gd name="T60" fmla="*/ 1635 w 10175"/>
                <a:gd name="T61" fmla="*/ 2933 h 13530"/>
                <a:gd name="T62" fmla="*/ 1385 w 10175"/>
                <a:gd name="T63" fmla="*/ 2408 h 13530"/>
                <a:gd name="T64" fmla="*/ 1881 w 10175"/>
                <a:gd name="T65" fmla="*/ 1706 h 13530"/>
                <a:gd name="T66" fmla="*/ 1794 w 10175"/>
                <a:gd name="T67" fmla="*/ 1586 h 13530"/>
                <a:gd name="T68" fmla="*/ 1173 w 10175"/>
                <a:gd name="T69" fmla="*/ 1893 h 13530"/>
                <a:gd name="T70" fmla="*/ 1195 w 10175"/>
                <a:gd name="T71" fmla="*/ 1758 h 13530"/>
                <a:gd name="T72" fmla="*/ 1216 w 10175"/>
                <a:gd name="T73" fmla="*/ 1748 h 13530"/>
                <a:gd name="T74" fmla="*/ 1323 w 10175"/>
                <a:gd name="T75" fmla="*/ 1616 h 13530"/>
                <a:gd name="T76" fmla="*/ 882 w 10175"/>
                <a:gd name="T77" fmla="*/ 1456 h 13530"/>
                <a:gd name="T78" fmla="*/ 920 w 10175"/>
                <a:gd name="T79" fmla="*/ 1734 h 13530"/>
                <a:gd name="T80" fmla="*/ 783 w 10175"/>
                <a:gd name="T81" fmla="*/ 1792 h 13530"/>
                <a:gd name="T82" fmla="*/ 626 w 10175"/>
                <a:gd name="T83" fmla="*/ 1661 h 13530"/>
                <a:gd name="T84" fmla="*/ 422 w 10175"/>
                <a:gd name="T85" fmla="*/ 1142 h 13530"/>
                <a:gd name="T86" fmla="*/ 404 w 10175"/>
                <a:gd name="T87" fmla="*/ 1304 h 13530"/>
                <a:gd name="T88" fmla="*/ 461 w 10175"/>
                <a:gd name="T89" fmla="*/ 2257 h 135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175"/>
                <a:gd name="T136" fmla="*/ 0 h 13530"/>
                <a:gd name="T137" fmla="*/ 10175 w 10175"/>
                <a:gd name="T138" fmla="*/ 13530 h 135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175" h="13530">
                  <a:moveTo>
                    <a:pt x="10170" y="3915"/>
                  </a:moveTo>
                  <a:lnTo>
                    <a:pt x="10170" y="3915"/>
                  </a:lnTo>
                  <a:cubicBezTo>
                    <a:pt x="10166" y="3892"/>
                    <a:pt x="10143" y="3876"/>
                    <a:pt x="10120" y="3880"/>
                  </a:cubicBezTo>
                  <a:lnTo>
                    <a:pt x="9726" y="3927"/>
                  </a:lnTo>
                  <a:cubicBezTo>
                    <a:pt x="9480" y="3963"/>
                    <a:pt x="9196" y="4005"/>
                    <a:pt x="8986" y="4036"/>
                  </a:cubicBezTo>
                  <a:cubicBezTo>
                    <a:pt x="8897" y="3713"/>
                    <a:pt x="8733" y="3280"/>
                    <a:pt x="8437" y="2844"/>
                  </a:cubicBezTo>
                  <a:cubicBezTo>
                    <a:pt x="8526" y="2751"/>
                    <a:pt x="8787" y="2483"/>
                    <a:pt x="8963" y="2303"/>
                  </a:cubicBezTo>
                  <a:cubicBezTo>
                    <a:pt x="8963" y="2306"/>
                    <a:pt x="9158" y="2103"/>
                    <a:pt x="9255" y="2003"/>
                  </a:cubicBezTo>
                  <a:cubicBezTo>
                    <a:pt x="9274" y="1987"/>
                    <a:pt x="9274" y="1956"/>
                    <a:pt x="9259" y="1940"/>
                  </a:cubicBezTo>
                  <a:cubicBezTo>
                    <a:pt x="9247" y="1921"/>
                    <a:pt x="9220" y="1917"/>
                    <a:pt x="9200" y="1929"/>
                  </a:cubicBezTo>
                  <a:lnTo>
                    <a:pt x="8885" y="2131"/>
                  </a:lnTo>
                  <a:cubicBezTo>
                    <a:pt x="8668" y="2278"/>
                    <a:pt x="8402" y="2458"/>
                    <a:pt x="8234" y="2571"/>
                  </a:cubicBezTo>
                  <a:cubicBezTo>
                    <a:pt x="8047" y="2345"/>
                    <a:pt x="7821" y="2123"/>
                    <a:pt x="7549" y="1921"/>
                  </a:cubicBezTo>
                  <a:cubicBezTo>
                    <a:pt x="7440" y="1843"/>
                    <a:pt x="7327" y="1773"/>
                    <a:pt x="7214" y="1710"/>
                  </a:cubicBezTo>
                  <a:cubicBezTo>
                    <a:pt x="7296" y="1504"/>
                    <a:pt x="7419" y="1199"/>
                    <a:pt x="7521" y="943"/>
                  </a:cubicBezTo>
                  <a:lnTo>
                    <a:pt x="7646" y="624"/>
                  </a:lnTo>
                  <a:cubicBezTo>
                    <a:pt x="7658" y="604"/>
                    <a:pt x="7650" y="577"/>
                    <a:pt x="7627" y="561"/>
                  </a:cubicBezTo>
                  <a:cubicBezTo>
                    <a:pt x="7607" y="554"/>
                    <a:pt x="7580" y="557"/>
                    <a:pt x="7564" y="577"/>
                  </a:cubicBezTo>
                  <a:lnTo>
                    <a:pt x="7393" y="834"/>
                  </a:lnTo>
                  <a:cubicBezTo>
                    <a:pt x="7235" y="1076"/>
                    <a:pt x="7042" y="1364"/>
                    <a:pt x="6918" y="1559"/>
                  </a:cubicBezTo>
                  <a:cubicBezTo>
                    <a:pt x="6505" y="1372"/>
                    <a:pt x="6072" y="1278"/>
                    <a:pt x="5644" y="1259"/>
                  </a:cubicBezTo>
                  <a:cubicBezTo>
                    <a:pt x="5624" y="1013"/>
                    <a:pt x="5592" y="674"/>
                    <a:pt x="5566" y="382"/>
                  </a:cubicBezTo>
                  <a:lnTo>
                    <a:pt x="5531" y="43"/>
                  </a:lnTo>
                  <a:cubicBezTo>
                    <a:pt x="5527" y="20"/>
                    <a:pt x="5511" y="0"/>
                    <a:pt x="5484" y="0"/>
                  </a:cubicBezTo>
                  <a:cubicBezTo>
                    <a:pt x="5465" y="0"/>
                    <a:pt x="5445" y="16"/>
                    <a:pt x="5441" y="39"/>
                  </a:cubicBezTo>
                  <a:lnTo>
                    <a:pt x="5402" y="347"/>
                  </a:lnTo>
                  <a:cubicBezTo>
                    <a:pt x="5370" y="651"/>
                    <a:pt x="5328" y="1013"/>
                    <a:pt x="5305" y="1259"/>
                  </a:cubicBezTo>
                  <a:cubicBezTo>
                    <a:pt x="4857" y="1290"/>
                    <a:pt x="4417" y="1399"/>
                    <a:pt x="4004" y="1594"/>
                  </a:cubicBezTo>
                  <a:cubicBezTo>
                    <a:pt x="3926" y="1442"/>
                    <a:pt x="3721" y="1046"/>
                    <a:pt x="3579" y="772"/>
                  </a:cubicBezTo>
                  <a:cubicBezTo>
                    <a:pt x="3583" y="772"/>
                    <a:pt x="3478" y="574"/>
                    <a:pt x="3428" y="476"/>
                  </a:cubicBezTo>
                  <a:cubicBezTo>
                    <a:pt x="3416" y="452"/>
                    <a:pt x="3392" y="444"/>
                    <a:pt x="3369" y="452"/>
                  </a:cubicBezTo>
                  <a:cubicBezTo>
                    <a:pt x="3350" y="460"/>
                    <a:pt x="3342" y="476"/>
                    <a:pt x="3342" y="499"/>
                  </a:cubicBezTo>
                  <a:lnTo>
                    <a:pt x="3342" y="507"/>
                  </a:lnTo>
                  <a:lnTo>
                    <a:pt x="3420" y="803"/>
                  </a:lnTo>
                  <a:cubicBezTo>
                    <a:pt x="3564" y="1305"/>
                    <a:pt x="3650" y="1601"/>
                    <a:pt x="3692" y="1753"/>
                  </a:cubicBezTo>
                  <a:cubicBezTo>
                    <a:pt x="3334" y="1968"/>
                    <a:pt x="3007" y="2240"/>
                    <a:pt x="2726" y="2571"/>
                  </a:cubicBezTo>
                  <a:cubicBezTo>
                    <a:pt x="2535" y="2431"/>
                    <a:pt x="2228" y="2195"/>
                    <a:pt x="1978" y="2007"/>
                  </a:cubicBezTo>
                  <a:lnTo>
                    <a:pt x="1710" y="1800"/>
                  </a:lnTo>
                  <a:cubicBezTo>
                    <a:pt x="1690" y="1788"/>
                    <a:pt x="1663" y="1792"/>
                    <a:pt x="1647" y="1808"/>
                  </a:cubicBezTo>
                  <a:cubicBezTo>
                    <a:pt x="1640" y="1816"/>
                    <a:pt x="1636" y="1827"/>
                    <a:pt x="1636" y="1839"/>
                  </a:cubicBezTo>
                  <a:cubicBezTo>
                    <a:pt x="1636" y="1851"/>
                    <a:pt x="1640" y="1862"/>
                    <a:pt x="1647" y="1870"/>
                  </a:cubicBezTo>
                  <a:lnTo>
                    <a:pt x="1842" y="2108"/>
                  </a:lnTo>
                  <a:cubicBezTo>
                    <a:pt x="2062" y="2358"/>
                    <a:pt x="2341" y="2673"/>
                    <a:pt x="2500" y="2860"/>
                  </a:cubicBezTo>
                  <a:cubicBezTo>
                    <a:pt x="2337" y="3101"/>
                    <a:pt x="2103" y="3526"/>
                    <a:pt x="2029" y="3783"/>
                  </a:cubicBezTo>
                  <a:cubicBezTo>
                    <a:pt x="2134" y="3534"/>
                    <a:pt x="2645" y="3806"/>
                    <a:pt x="2796" y="3565"/>
                  </a:cubicBezTo>
                  <a:cubicBezTo>
                    <a:pt x="3805" y="1952"/>
                    <a:pt x="5893" y="1352"/>
                    <a:pt x="7564" y="2521"/>
                  </a:cubicBezTo>
                  <a:cubicBezTo>
                    <a:pt x="8079" y="2879"/>
                    <a:pt x="8456" y="3366"/>
                    <a:pt x="8702" y="3888"/>
                  </a:cubicBezTo>
                  <a:cubicBezTo>
                    <a:pt x="8812" y="4355"/>
                    <a:pt x="8982" y="4355"/>
                    <a:pt x="9033" y="5290"/>
                  </a:cubicBezTo>
                  <a:cubicBezTo>
                    <a:pt x="9009" y="5618"/>
                    <a:pt x="9029" y="5820"/>
                    <a:pt x="8955" y="6155"/>
                  </a:cubicBezTo>
                  <a:cubicBezTo>
                    <a:pt x="9119" y="5575"/>
                    <a:pt x="9138" y="5135"/>
                    <a:pt x="9095" y="4578"/>
                  </a:cubicBezTo>
                  <a:cubicBezTo>
                    <a:pt x="9091" y="4566"/>
                    <a:pt x="9084" y="4484"/>
                    <a:pt x="9060" y="4363"/>
                  </a:cubicBezTo>
                  <a:cubicBezTo>
                    <a:pt x="9278" y="4281"/>
                    <a:pt x="9779" y="4104"/>
                    <a:pt x="10139" y="3974"/>
                  </a:cubicBezTo>
                  <a:cubicBezTo>
                    <a:pt x="10163" y="3962"/>
                    <a:pt x="10174" y="3939"/>
                    <a:pt x="10170" y="3915"/>
                  </a:cubicBezTo>
                  <a:lnTo>
                    <a:pt x="2033" y="9961"/>
                  </a:lnTo>
                  <a:cubicBezTo>
                    <a:pt x="1028" y="10475"/>
                    <a:pt x="265" y="11472"/>
                    <a:pt x="62" y="12699"/>
                  </a:cubicBezTo>
                  <a:cubicBezTo>
                    <a:pt x="15" y="12980"/>
                    <a:pt x="4" y="13260"/>
                    <a:pt x="15" y="13529"/>
                  </a:cubicBezTo>
                  <a:cubicBezTo>
                    <a:pt x="0" y="13260"/>
                    <a:pt x="592" y="13284"/>
                    <a:pt x="638" y="13007"/>
                  </a:cubicBezTo>
                  <a:cubicBezTo>
                    <a:pt x="845" y="11749"/>
                    <a:pt x="1686" y="10767"/>
                    <a:pt x="2765" y="10351"/>
                  </a:cubicBezTo>
                  <a:cubicBezTo>
                    <a:pt x="3299" y="10144"/>
                    <a:pt x="3891" y="10074"/>
                    <a:pt x="4495" y="10183"/>
                  </a:cubicBezTo>
                  <a:cubicBezTo>
                    <a:pt x="5087" y="10284"/>
                    <a:pt x="5617" y="10545"/>
                    <a:pt x="6049" y="10911"/>
                  </a:cubicBezTo>
                  <a:cubicBezTo>
                    <a:pt x="6335" y="11276"/>
                    <a:pt x="6466" y="11192"/>
                    <a:pt x="6906" y="12006"/>
                  </a:cubicBezTo>
                  <a:cubicBezTo>
                    <a:pt x="7054" y="12298"/>
                    <a:pt x="7163" y="12618"/>
                    <a:pt x="7218" y="12945"/>
                  </a:cubicBezTo>
                  <a:cubicBezTo>
                    <a:pt x="7163" y="12364"/>
                    <a:pt x="6972" y="11811"/>
                    <a:pt x="6676" y="11332"/>
                  </a:cubicBezTo>
                  <a:cubicBezTo>
                    <a:pt x="6489" y="11097"/>
                    <a:pt x="6501" y="11001"/>
                    <a:pt x="6115" y="10627"/>
                  </a:cubicBezTo>
                  <a:cubicBezTo>
                    <a:pt x="5843" y="10296"/>
                    <a:pt x="5270" y="9396"/>
                    <a:pt x="6579" y="8870"/>
                  </a:cubicBezTo>
                  <a:cubicBezTo>
                    <a:pt x="7154" y="8424"/>
                    <a:pt x="7658" y="8508"/>
                    <a:pt x="8304" y="7530"/>
                  </a:cubicBezTo>
                  <a:cubicBezTo>
                    <a:pt x="8456" y="7297"/>
                    <a:pt x="8597" y="7059"/>
                    <a:pt x="8702" y="6806"/>
                  </a:cubicBezTo>
                  <a:cubicBezTo>
                    <a:pt x="8600" y="7059"/>
                    <a:pt x="8079" y="6767"/>
                    <a:pt x="7919" y="6997"/>
                  </a:cubicBezTo>
                  <a:cubicBezTo>
                    <a:pt x="7311" y="7865"/>
                    <a:pt x="6376" y="8360"/>
                    <a:pt x="5418" y="8422"/>
                  </a:cubicBezTo>
                  <a:cubicBezTo>
                    <a:pt x="5317" y="8415"/>
                    <a:pt x="5235" y="8395"/>
                    <a:pt x="5176" y="8352"/>
                  </a:cubicBezTo>
                  <a:cubicBezTo>
                    <a:pt x="5036" y="8251"/>
                    <a:pt x="5036" y="8080"/>
                    <a:pt x="5114" y="7916"/>
                  </a:cubicBezTo>
                  <a:cubicBezTo>
                    <a:pt x="5157" y="7842"/>
                    <a:pt x="5200" y="7799"/>
                    <a:pt x="5274" y="7756"/>
                  </a:cubicBezTo>
                  <a:cubicBezTo>
                    <a:pt x="5297" y="7748"/>
                    <a:pt x="5317" y="7737"/>
                    <a:pt x="5336" y="7725"/>
                  </a:cubicBezTo>
                  <a:cubicBezTo>
                    <a:pt x="5348" y="7721"/>
                    <a:pt x="5356" y="7717"/>
                    <a:pt x="5367" y="7713"/>
                  </a:cubicBezTo>
                  <a:lnTo>
                    <a:pt x="5363" y="7709"/>
                  </a:lnTo>
                  <a:cubicBezTo>
                    <a:pt x="5578" y="7589"/>
                    <a:pt x="5753" y="7390"/>
                    <a:pt x="5839" y="7133"/>
                  </a:cubicBezTo>
                  <a:cubicBezTo>
                    <a:pt x="6030" y="6580"/>
                    <a:pt x="5745" y="5968"/>
                    <a:pt x="5212" y="5773"/>
                  </a:cubicBezTo>
                  <a:cubicBezTo>
                    <a:pt x="4678" y="5579"/>
                    <a:pt x="4086" y="5871"/>
                    <a:pt x="3895" y="6424"/>
                  </a:cubicBezTo>
                  <a:cubicBezTo>
                    <a:pt x="3790" y="6747"/>
                    <a:pt x="3840" y="7082"/>
                    <a:pt x="4000" y="7351"/>
                  </a:cubicBezTo>
                  <a:cubicBezTo>
                    <a:pt x="4055" y="7456"/>
                    <a:pt x="4082" y="7542"/>
                    <a:pt x="4062" y="7651"/>
                  </a:cubicBezTo>
                  <a:cubicBezTo>
                    <a:pt x="4027" y="7857"/>
                    <a:pt x="3891" y="7982"/>
                    <a:pt x="3692" y="7970"/>
                  </a:cubicBezTo>
                  <a:cubicBezTo>
                    <a:pt x="3603" y="7967"/>
                    <a:pt x="3533" y="7947"/>
                    <a:pt x="3455" y="7908"/>
                  </a:cubicBezTo>
                  <a:cubicBezTo>
                    <a:pt x="3389" y="7865"/>
                    <a:pt x="3315" y="7822"/>
                    <a:pt x="3252" y="7776"/>
                  </a:cubicBezTo>
                  <a:cubicBezTo>
                    <a:pt x="3073" y="7643"/>
                    <a:pt x="2909" y="7495"/>
                    <a:pt x="2765" y="7332"/>
                  </a:cubicBezTo>
                  <a:cubicBezTo>
                    <a:pt x="2516" y="7059"/>
                    <a:pt x="2317" y="6747"/>
                    <a:pt x="2169" y="6416"/>
                  </a:cubicBezTo>
                  <a:cubicBezTo>
                    <a:pt x="2067" y="5958"/>
                    <a:pt x="1912" y="5972"/>
                    <a:pt x="1862" y="5041"/>
                  </a:cubicBezTo>
                  <a:cubicBezTo>
                    <a:pt x="1858" y="4710"/>
                    <a:pt x="1897" y="4379"/>
                    <a:pt x="1982" y="4056"/>
                  </a:cubicBezTo>
                  <a:cubicBezTo>
                    <a:pt x="1788" y="4601"/>
                    <a:pt x="1725" y="5185"/>
                    <a:pt x="1784" y="5754"/>
                  </a:cubicBezTo>
                  <a:cubicBezTo>
                    <a:pt x="2004" y="6342"/>
                    <a:pt x="1815" y="6580"/>
                    <a:pt x="2446" y="7519"/>
                  </a:cubicBezTo>
                  <a:cubicBezTo>
                    <a:pt x="2450" y="7519"/>
                    <a:pt x="3420" y="9120"/>
                    <a:pt x="2033" y="9961"/>
                  </a:cubicBezTo>
                  <a:lnTo>
                    <a:pt x="10170" y="3915"/>
                  </a:lnTo>
                </a:path>
              </a:pathLst>
            </a:custGeom>
            <a:solidFill>
              <a:srgbClr val="E6E6E6">
                <a:alpha val="34901"/>
              </a:srgbClr>
            </a:solidFill>
            <a:ln>
              <a:noFill/>
            </a:ln>
            <a:effectLst>
              <a:outerShdw dist="51930" dir="2700000" algn="ctr" rotWithShape="0">
                <a:srgbClr val="808080">
                  <a:alpha val="8051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06376"/>
            <a:ext cx="822801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200151"/>
            <a:ext cx="8228013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2" y="2038350"/>
            <a:ext cx="8075613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2" y="704850"/>
            <a:ext cx="8075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4686300"/>
            <a:ext cx="21288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4686300"/>
            <a:ext cx="28971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4686300"/>
            <a:ext cx="21288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70E6506-3E02-4E2C-9153-65001E5DB0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48" charset="0"/>
          <a:ea typeface="ヒラギノ角ゴ Pro W3" pitchFamily="48" charset="0"/>
          <a:cs typeface="ヒラギノ角ゴ Pro W3" pitchFamily="4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48" charset="0"/>
          <a:ea typeface="ヒラギノ角ゴ Pro W3" pitchFamily="48" charset="0"/>
          <a:cs typeface="ヒラギノ角ゴ Pro W3" pitchFamily="4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48" charset="0"/>
          <a:ea typeface="ヒラギノ角ゴ Pro W3" pitchFamily="48" charset="0"/>
          <a:cs typeface="ヒラギノ角ゴ Pro W3" pitchFamily="4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48" charset="0"/>
          <a:ea typeface="ヒラギノ角ゴ Pro W3" pitchFamily="48" charset="0"/>
          <a:cs typeface="ヒラギノ角ゴ Pro W3" pitchFamily="48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48" charset="0"/>
          <a:ea typeface="ヒラギノ角ゴ Pro W3" pitchFamily="48" charset="0"/>
          <a:cs typeface="ヒラギノ角ゴ Pro W3" pitchFamily="48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48" charset="0"/>
          <a:ea typeface="ヒラギノ角ゴ Pro W3" pitchFamily="48" charset="0"/>
          <a:cs typeface="ヒラギノ角ゴ Pro W3" pitchFamily="48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48" charset="0"/>
          <a:ea typeface="ヒラギノ角ゴ Pro W3" pitchFamily="48" charset="0"/>
          <a:cs typeface="ヒラギノ角ゴ Pro W3" pitchFamily="48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Verdana" pitchFamily="48" charset="0"/>
          <a:ea typeface="ヒラギノ角ゴ Pro W3" pitchFamily="48" charset="0"/>
          <a:cs typeface="ヒラギノ角ゴ Pro W3" pitchFamily="48" charset="0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439"/>
            <a:ext cx="8229600" cy="8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521"/>
            <a:ext cx="8229600" cy="33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472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 algn="l">
              <a:buClrTx/>
              <a:buSzTx/>
              <a:buFontTx/>
              <a:buNone/>
              <a:defRPr/>
            </a:pPr>
            <a:fld id="{7DF6FB25-9059-4091-8E6B-683C221CFF7D}" type="datetime1">
              <a:rPr lang="en-US">
                <a:ea typeface="ＭＳ Ｐゴシック" pitchFamily="-112" charset="-128"/>
              </a:rPr>
              <a:pPr algn="l">
                <a:buClrTx/>
                <a:buSzTx/>
                <a:buFontTx/>
                <a:buNone/>
                <a:defRPr/>
              </a:pPr>
              <a:t>8/16/2011</a:t>
            </a:fld>
            <a:endParaRPr lang="en-US">
              <a:ea typeface="ＭＳ Ｐゴシック" pitchFamily="-112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472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buClrTx/>
              <a:buSzTx/>
              <a:buFontTx/>
              <a:buNone/>
              <a:defRPr/>
            </a:pPr>
            <a:endParaRPr lang="en-US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472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buClrTx/>
              <a:buSzTx/>
              <a:buFontTx/>
              <a:buNone/>
              <a:defRPr/>
            </a:pPr>
            <a:fld id="{24445E3B-2D74-4288-969E-728E980BC142}" type="slidenum">
              <a:rPr lang="en-US">
                <a:ea typeface="ＭＳ Ｐゴシック" pitchFamily="-112" charset="-128"/>
              </a:rPr>
              <a:pPr>
                <a:buClrTx/>
                <a:buSzTx/>
                <a:buFontTx/>
                <a:buNone/>
                <a:defRPr/>
              </a:pPr>
              <a:t>‹Nº›</a:t>
            </a:fld>
            <a:endParaRPr lang="en-US">
              <a:ea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Arial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685800" y="686372"/>
            <a:ext cx="7772400" cy="1602760"/>
          </a:xfrm>
        </p:spPr>
        <p:txBody>
          <a:bodyPr/>
          <a:lstStyle/>
          <a:p>
            <a:pPr algn="ctr"/>
            <a:r>
              <a:rPr lang="en-US" sz="4000" dirty="0" smtClean="0">
                <a:latin typeface="+mj-lt"/>
              </a:rPr>
              <a:t> Filtering Approaches for 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Real-Time Anti-Aliasing </a:t>
            </a:r>
            <a:endParaRPr lang="en-US" sz="4000" dirty="0" smtClean="0">
              <a:latin typeface="+mj-lt"/>
              <a:cs typeface="Arial" charset="0"/>
            </a:endParaRPr>
          </a:p>
        </p:txBody>
      </p:sp>
      <p:pic>
        <p:nvPicPr>
          <p:cNvPr id="263170" name="Picture 2" descr="http://sis.siggraph.org/OPAL/Themes/SIS/2011/src/downloads/c96-f96_3-a257-representative_image-v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964" y="2218199"/>
            <a:ext cx="2836079" cy="2040567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206740" y="0"/>
            <a:ext cx="937260" cy="7030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SzTx/>
              <a:buFontTx/>
              <a:buNone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2 Título"/>
          <p:cNvSpPr txBox="1">
            <a:spLocks/>
          </p:cNvSpPr>
          <p:nvPr/>
        </p:nvSpPr>
        <p:spPr bwMode="auto">
          <a:xfrm>
            <a:off x="438123" y="4325623"/>
            <a:ext cx="8229600" cy="73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http://</a:t>
            </a:r>
            <a:r>
              <a:rPr lang="es-ES_tradnl" dirty="0" err="1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www.iryoku.com</a:t>
            </a:r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/</a:t>
            </a:r>
            <a:r>
              <a:rPr lang="es-ES_tradnl" dirty="0" err="1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aacourse</a:t>
            </a:r>
            <a:r>
              <a:rPr lang="es-ES_tradnl" dirty="0" smtClean="0">
                <a:solidFill>
                  <a:prstClr val="black"/>
                </a:solidFill>
                <a:latin typeface="Myriad Pro"/>
                <a:ea typeface="Arial" pitchFamily="34" charset="0"/>
                <a:cs typeface="Arial" pitchFamily="34" charset="0"/>
              </a:rPr>
              <a:t>/</a:t>
            </a:r>
            <a:endParaRPr lang="es-ES" dirty="0">
              <a:solidFill>
                <a:prstClr val="black"/>
              </a:solidFill>
              <a:latin typeface="Myriad Pro"/>
              <a:ea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MSAA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Good Quality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Partial Super Sampling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At least depth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Deferred Rendering Unfriendly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Costly On Consoles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Directly and indirectly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Alternatives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Screen-Space Filtering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Perception based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Hide jaggies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Morphological AA (MLAA)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/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Temporal (Crysis 2, Halo)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Edge-Based AA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732089"/>
            <a:ext cx="43481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5138738" y="2857501"/>
            <a:ext cx="3660775" cy="1371600"/>
          </a:xfrm>
          <a:prstGeom prst="roundRect">
            <a:avLst>
              <a:gd name="adj" fmla="val 11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MLAA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75920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Morphological Anti-Aliasing (Intel)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Reconstruct original geometry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Re-blend neighbors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/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CPU Friendly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The Saboteur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GoW3 (4ms / 5 SPUs)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XBox360 GPU (&gt; 3.7 ms)</a:t>
            </a:r>
          </a:p>
        </p:txBody>
      </p:sp>
      <p:sp>
        <p:nvSpPr>
          <p:cNvPr id="16390" name="Freeform 5"/>
          <p:cNvSpPr>
            <a:spLocks noChangeArrowheads="1"/>
          </p:cNvSpPr>
          <p:nvPr/>
        </p:nvSpPr>
        <p:spPr bwMode="auto">
          <a:xfrm>
            <a:off x="5143500" y="2862263"/>
            <a:ext cx="3657600" cy="1371600"/>
          </a:xfrm>
          <a:custGeom>
            <a:avLst/>
            <a:gdLst>
              <a:gd name="T0" fmla="*/ 0 w 10161"/>
              <a:gd name="T1" fmla="*/ 1371240 h 3811"/>
              <a:gd name="T2" fmla="*/ 0 w 10161"/>
              <a:gd name="T3" fmla="*/ 914160 h 3811"/>
              <a:gd name="T4" fmla="*/ 3657240 w 10161"/>
              <a:gd name="T5" fmla="*/ 914160 h 3811"/>
              <a:gd name="T6" fmla="*/ 3657240 w 10161"/>
              <a:gd name="T7" fmla="*/ 1371240 h 3811"/>
              <a:gd name="T8" fmla="*/ 0 w 10161"/>
              <a:gd name="T9" fmla="*/ 1371240 h 3811"/>
              <a:gd name="T10" fmla="*/ 914310 w 10161"/>
              <a:gd name="T11" fmla="*/ 914160 h 3811"/>
              <a:gd name="T12" fmla="*/ 914310 w 10161"/>
              <a:gd name="T13" fmla="*/ 457080 h 3811"/>
              <a:gd name="T14" fmla="*/ 3657240 w 10161"/>
              <a:gd name="T15" fmla="*/ 457080 h 3811"/>
              <a:gd name="T16" fmla="*/ 3657240 w 10161"/>
              <a:gd name="T17" fmla="*/ 914160 h 3811"/>
              <a:gd name="T18" fmla="*/ 914310 w 10161"/>
              <a:gd name="T19" fmla="*/ 914160 h 3811"/>
              <a:gd name="T20" fmla="*/ 2742930 w 10161"/>
              <a:gd name="T21" fmla="*/ 457080 h 3811"/>
              <a:gd name="T22" fmla="*/ 2742930 w 10161"/>
              <a:gd name="T23" fmla="*/ 0 h 3811"/>
              <a:gd name="T24" fmla="*/ 3657240 w 10161"/>
              <a:gd name="T25" fmla="*/ 0 h 3811"/>
              <a:gd name="T26" fmla="*/ 3657240 w 10161"/>
              <a:gd name="T27" fmla="*/ 457080 h 3811"/>
              <a:gd name="T28" fmla="*/ 2742930 w 10161"/>
              <a:gd name="T29" fmla="*/ 457080 h 38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161" h="3811">
                <a:moveTo>
                  <a:pt x="0" y="3810"/>
                </a:moveTo>
                <a:lnTo>
                  <a:pt x="0" y="2540"/>
                </a:lnTo>
                <a:lnTo>
                  <a:pt x="10160" y="2540"/>
                </a:lnTo>
                <a:lnTo>
                  <a:pt x="10160" y="3810"/>
                </a:lnTo>
                <a:lnTo>
                  <a:pt x="0" y="3810"/>
                </a:lnTo>
                <a:close/>
                <a:moveTo>
                  <a:pt x="2540" y="2540"/>
                </a:moveTo>
                <a:lnTo>
                  <a:pt x="2540" y="1270"/>
                </a:lnTo>
                <a:lnTo>
                  <a:pt x="10160" y="1270"/>
                </a:lnTo>
                <a:lnTo>
                  <a:pt x="10160" y="2540"/>
                </a:lnTo>
                <a:lnTo>
                  <a:pt x="2540" y="2540"/>
                </a:lnTo>
                <a:close/>
                <a:moveTo>
                  <a:pt x="7620" y="1270"/>
                </a:moveTo>
                <a:lnTo>
                  <a:pt x="7620" y="0"/>
                </a:lnTo>
                <a:lnTo>
                  <a:pt x="10160" y="0"/>
                </a:lnTo>
                <a:lnTo>
                  <a:pt x="10160" y="1270"/>
                </a:lnTo>
                <a:lnTo>
                  <a:pt x="7620" y="1270"/>
                </a:lnTo>
                <a:close/>
              </a:path>
            </a:pathLst>
          </a:custGeom>
          <a:gradFill rotWithShape="0">
            <a:gsLst>
              <a:gs pos="0">
                <a:srgbClr val="CCCCCC"/>
              </a:gs>
              <a:gs pos="100000">
                <a:srgbClr val="9999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1" name="Freeform 6"/>
          <p:cNvSpPr>
            <a:spLocks noChangeArrowheads="1"/>
          </p:cNvSpPr>
          <p:nvPr/>
        </p:nvSpPr>
        <p:spPr bwMode="auto">
          <a:xfrm>
            <a:off x="6030913" y="3319463"/>
            <a:ext cx="55562" cy="457200"/>
          </a:xfrm>
          <a:custGeom>
            <a:avLst/>
            <a:gdLst>
              <a:gd name="T0" fmla="*/ 0 w 153"/>
              <a:gd name="T1" fmla="*/ 456840 h 1271"/>
              <a:gd name="T2" fmla="*/ 0 w 153"/>
              <a:gd name="T3" fmla="*/ 0 h 1271"/>
              <a:gd name="T4" fmla="*/ 27599 w 153"/>
              <a:gd name="T5" fmla="*/ 0 h 1271"/>
              <a:gd name="T6" fmla="*/ 55199 w 153"/>
              <a:gd name="T7" fmla="*/ 0 h 1271"/>
              <a:gd name="T8" fmla="*/ 55199 w 153"/>
              <a:gd name="T9" fmla="*/ 456840 h 1271"/>
              <a:gd name="T10" fmla="*/ 27599 w 153"/>
              <a:gd name="T11" fmla="*/ 456840 h 1271"/>
              <a:gd name="T12" fmla="*/ 0 w 153"/>
              <a:gd name="T13" fmla="*/ 456840 h 12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3" h="1271">
                <a:moveTo>
                  <a:pt x="0" y="1270"/>
                </a:moveTo>
                <a:lnTo>
                  <a:pt x="0" y="0"/>
                </a:lnTo>
                <a:lnTo>
                  <a:pt x="76" y="0"/>
                </a:lnTo>
                <a:lnTo>
                  <a:pt x="152" y="0"/>
                </a:lnTo>
                <a:lnTo>
                  <a:pt x="152" y="1270"/>
                </a:lnTo>
                <a:lnTo>
                  <a:pt x="76" y="1270"/>
                </a:lnTo>
                <a:lnTo>
                  <a:pt x="0" y="127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2" name="Freeform 7"/>
          <p:cNvSpPr>
            <a:spLocks noChangeArrowheads="1"/>
          </p:cNvSpPr>
          <p:nvPr/>
        </p:nvSpPr>
        <p:spPr bwMode="auto">
          <a:xfrm>
            <a:off x="7859713" y="2862264"/>
            <a:ext cx="55562" cy="457200"/>
          </a:xfrm>
          <a:custGeom>
            <a:avLst/>
            <a:gdLst>
              <a:gd name="T0" fmla="*/ 0 w 153"/>
              <a:gd name="T1" fmla="*/ 456840 h 1271"/>
              <a:gd name="T2" fmla="*/ 0 w 153"/>
              <a:gd name="T3" fmla="*/ 0 h 1271"/>
              <a:gd name="T4" fmla="*/ 27599 w 153"/>
              <a:gd name="T5" fmla="*/ 0 h 1271"/>
              <a:gd name="T6" fmla="*/ 55199 w 153"/>
              <a:gd name="T7" fmla="*/ 0 h 1271"/>
              <a:gd name="T8" fmla="*/ 55199 w 153"/>
              <a:gd name="T9" fmla="*/ 456840 h 1271"/>
              <a:gd name="T10" fmla="*/ 27599 w 153"/>
              <a:gd name="T11" fmla="*/ 456840 h 1271"/>
              <a:gd name="T12" fmla="*/ 0 w 153"/>
              <a:gd name="T13" fmla="*/ 456840 h 127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3" h="1271">
                <a:moveTo>
                  <a:pt x="0" y="1270"/>
                </a:moveTo>
                <a:lnTo>
                  <a:pt x="0" y="0"/>
                </a:lnTo>
                <a:lnTo>
                  <a:pt x="76" y="0"/>
                </a:lnTo>
                <a:lnTo>
                  <a:pt x="152" y="0"/>
                </a:lnTo>
                <a:lnTo>
                  <a:pt x="152" y="1270"/>
                </a:lnTo>
                <a:lnTo>
                  <a:pt x="76" y="1270"/>
                </a:lnTo>
                <a:lnTo>
                  <a:pt x="0" y="127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3" name="Freeform 8"/>
          <p:cNvSpPr>
            <a:spLocks noChangeArrowheads="1"/>
          </p:cNvSpPr>
          <p:nvPr/>
        </p:nvSpPr>
        <p:spPr bwMode="auto">
          <a:xfrm>
            <a:off x="6057900" y="3292475"/>
            <a:ext cx="1828800" cy="55563"/>
          </a:xfrm>
          <a:custGeom>
            <a:avLst/>
            <a:gdLst>
              <a:gd name="T0" fmla="*/ 0 w 5081"/>
              <a:gd name="T1" fmla="*/ 0 h 153"/>
              <a:gd name="T2" fmla="*/ 1828440 w 5081"/>
              <a:gd name="T3" fmla="*/ 0 h 153"/>
              <a:gd name="T4" fmla="*/ 1828440 w 5081"/>
              <a:gd name="T5" fmla="*/ 27600 h 153"/>
              <a:gd name="T6" fmla="*/ 1828440 w 5081"/>
              <a:gd name="T7" fmla="*/ 55200 h 153"/>
              <a:gd name="T8" fmla="*/ 0 w 5081"/>
              <a:gd name="T9" fmla="*/ 55200 h 153"/>
              <a:gd name="T10" fmla="*/ 0 w 5081"/>
              <a:gd name="T11" fmla="*/ 27600 h 153"/>
              <a:gd name="T12" fmla="*/ 0 w 5081"/>
              <a:gd name="T13" fmla="*/ 0 h 1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81" h="153">
                <a:moveTo>
                  <a:pt x="0" y="0"/>
                </a:moveTo>
                <a:lnTo>
                  <a:pt x="5080" y="0"/>
                </a:lnTo>
                <a:lnTo>
                  <a:pt x="5080" y="76"/>
                </a:lnTo>
                <a:lnTo>
                  <a:pt x="5080" y="152"/>
                </a:lnTo>
                <a:lnTo>
                  <a:pt x="0" y="152"/>
                </a:lnTo>
                <a:lnTo>
                  <a:pt x="0" y="76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4" name="Freeform 9"/>
          <p:cNvSpPr>
            <a:spLocks noChangeArrowheads="1"/>
          </p:cNvSpPr>
          <p:nvPr/>
        </p:nvSpPr>
        <p:spPr bwMode="auto">
          <a:xfrm>
            <a:off x="6051550" y="3063876"/>
            <a:ext cx="1843088" cy="511175"/>
          </a:xfrm>
          <a:custGeom>
            <a:avLst/>
            <a:gdLst>
              <a:gd name="T0" fmla="*/ 0 w 5118"/>
              <a:gd name="T1" fmla="*/ 457822 h 1418"/>
              <a:gd name="T2" fmla="*/ 1829403 w 5118"/>
              <a:gd name="T3" fmla="*/ 0 h 1418"/>
              <a:gd name="T4" fmla="*/ 1835886 w 5118"/>
              <a:gd name="T5" fmla="*/ 26676 h 1418"/>
              <a:gd name="T6" fmla="*/ 1842728 w 5118"/>
              <a:gd name="T7" fmla="*/ 52992 h 1418"/>
              <a:gd name="T8" fmla="*/ 13324 w 5118"/>
              <a:gd name="T9" fmla="*/ 510815 h 1418"/>
              <a:gd name="T10" fmla="*/ 6482 w 5118"/>
              <a:gd name="T11" fmla="*/ 484499 h 1418"/>
              <a:gd name="T12" fmla="*/ 0 w 5118"/>
              <a:gd name="T13" fmla="*/ 457822 h 14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18" h="1418">
                <a:moveTo>
                  <a:pt x="0" y="1270"/>
                </a:moveTo>
                <a:lnTo>
                  <a:pt x="5080" y="0"/>
                </a:lnTo>
                <a:lnTo>
                  <a:pt x="5098" y="74"/>
                </a:lnTo>
                <a:lnTo>
                  <a:pt x="5117" y="147"/>
                </a:lnTo>
                <a:lnTo>
                  <a:pt x="37" y="1417"/>
                </a:lnTo>
                <a:lnTo>
                  <a:pt x="18" y="1344"/>
                </a:lnTo>
                <a:lnTo>
                  <a:pt x="0" y="127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5" name="Freeform 10"/>
          <p:cNvSpPr>
            <a:spLocks noChangeArrowheads="1"/>
          </p:cNvSpPr>
          <p:nvPr/>
        </p:nvSpPr>
        <p:spPr bwMode="auto">
          <a:xfrm>
            <a:off x="5143500" y="4224338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6" name="Freeform 11"/>
          <p:cNvSpPr>
            <a:spLocks noChangeArrowheads="1"/>
          </p:cNvSpPr>
          <p:nvPr/>
        </p:nvSpPr>
        <p:spPr bwMode="auto">
          <a:xfrm>
            <a:off x="5143500" y="3767138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7" name="Freeform 12"/>
          <p:cNvSpPr>
            <a:spLocks noChangeArrowheads="1"/>
          </p:cNvSpPr>
          <p:nvPr/>
        </p:nvSpPr>
        <p:spPr bwMode="auto">
          <a:xfrm>
            <a:off x="5143500" y="3309938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8" name="Freeform 13"/>
          <p:cNvSpPr>
            <a:spLocks noChangeArrowheads="1"/>
          </p:cNvSpPr>
          <p:nvPr/>
        </p:nvSpPr>
        <p:spPr bwMode="auto">
          <a:xfrm>
            <a:off x="5143500" y="2852738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399" name="Freeform 14"/>
          <p:cNvSpPr>
            <a:spLocks noChangeArrowheads="1"/>
          </p:cNvSpPr>
          <p:nvPr/>
        </p:nvSpPr>
        <p:spPr bwMode="auto">
          <a:xfrm>
            <a:off x="51339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0" name="Freeform 15"/>
          <p:cNvSpPr>
            <a:spLocks noChangeArrowheads="1"/>
          </p:cNvSpPr>
          <p:nvPr/>
        </p:nvSpPr>
        <p:spPr bwMode="auto">
          <a:xfrm>
            <a:off x="55911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1" name="Freeform 16"/>
          <p:cNvSpPr>
            <a:spLocks noChangeArrowheads="1"/>
          </p:cNvSpPr>
          <p:nvPr/>
        </p:nvSpPr>
        <p:spPr bwMode="auto">
          <a:xfrm>
            <a:off x="60483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2" name="Freeform 17"/>
          <p:cNvSpPr>
            <a:spLocks noChangeArrowheads="1"/>
          </p:cNvSpPr>
          <p:nvPr/>
        </p:nvSpPr>
        <p:spPr bwMode="auto">
          <a:xfrm>
            <a:off x="65055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3" name="Freeform 18"/>
          <p:cNvSpPr>
            <a:spLocks noChangeArrowheads="1"/>
          </p:cNvSpPr>
          <p:nvPr/>
        </p:nvSpPr>
        <p:spPr bwMode="auto">
          <a:xfrm>
            <a:off x="69627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4" name="Freeform 19"/>
          <p:cNvSpPr>
            <a:spLocks noChangeArrowheads="1"/>
          </p:cNvSpPr>
          <p:nvPr/>
        </p:nvSpPr>
        <p:spPr bwMode="auto">
          <a:xfrm>
            <a:off x="74199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5" name="Freeform 20"/>
          <p:cNvSpPr>
            <a:spLocks noChangeArrowheads="1"/>
          </p:cNvSpPr>
          <p:nvPr/>
        </p:nvSpPr>
        <p:spPr bwMode="auto">
          <a:xfrm>
            <a:off x="78771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6" name="Freeform 21"/>
          <p:cNvSpPr>
            <a:spLocks noChangeArrowheads="1"/>
          </p:cNvSpPr>
          <p:nvPr/>
        </p:nvSpPr>
        <p:spPr bwMode="auto">
          <a:xfrm>
            <a:off x="83343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7" name="Freeform 22"/>
          <p:cNvSpPr>
            <a:spLocks noChangeArrowheads="1"/>
          </p:cNvSpPr>
          <p:nvPr/>
        </p:nvSpPr>
        <p:spPr bwMode="auto">
          <a:xfrm>
            <a:off x="8791575" y="2862263"/>
            <a:ext cx="19050" cy="1371600"/>
          </a:xfrm>
          <a:custGeom>
            <a:avLst/>
            <a:gdLst>
              <a:gd name="T0" fmla="*/ 18684 w 52"/>
              <a:gd name="T1" fmla="*/ 0 h 3811"/>
              <a:gd name="T2" fmla="*/ 18684 w 52"/>
              <a:gd name="T3" fmla="*/ 1371240 h 3811"/>
              <a:gd name="T4" fmla="*/ 9525 w 52"/>
              <a:gd name="T5" fmla="*/ 1371240 h 3811"/>
              <a:gd name="T6" fmla="*/ 0 w 52"/>
              <a:gd name="T7" fmla="*/ 1371240 h 3811"/>
              <a:gd name="T8" fmla="*/ 0 w 52"/>
              <a:gd name="T9" fmla="*/ 0 h 3811"/>
              <a:gd name="T10" fmla="*/ 9525 w 52"/>
              <a:gd name="T11" fmla="*/ 0 h 3811"/>
              <a:gd name="T12" fmla="*/ 18684 w 52"/>
              <a:gd name="T13" fmla="*/ 0 h 38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811">
                <a:moveTo>
                  <a:pt x="51" y="0"/>
                </a:moveTo>
                <a:lnTo>
                  <a:pt x="51" y="3810"/>
                </a:lnTo>
                <a:lnTo>
                  <a:pt x="26" y="3810"/>
                </a:lnTo>
                <a:lnTo>
                  <a:pt x="0" y="381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6408" name="Freeform 23"/>
          <p:cNvSpPr>
            <a:spLocks noChangeArrowheads="1"/>
          </p:cNvSpPr>
          <p:nvPr/>
        </p:nvSpPr>
        <p:spPr bwMode="auto">
          <a:xfrm>
            <a:off x="5132390" y="2836863"/>
            <a:ext cx="3671887" cy="963612"/>
          </a:xfrm>
          <a:custGeom>
            <a:avLst/>
            <a:gdLst>
              <a:gd name="T0" fmla="*/ 0 w 10200"/>
              <a:gd name="T1" fmla="*/ 909938 h 2675"/>
              <a:gd name="T2" fmla="*/ 3658207 w 10200"/>
              <a:gd name="T3" fmla="*/ 0 h 2675"/>
              <a:gd name="T4" fmla="*/ 3664687 w 10200"/>
              <a:gd name="T5" fmla="*/ 26657 h 2675"/>
              <a:gd name="T6" fmla="*/ 3671527 w 10200"/>
              <a:gd name="T7" fmla="*/ 53314 h 2675"/>
              <a:gd name="T8" fmla="*/ 13320 w 10200"/>
              <a:gd name="T9" fmla="*/ 963252 h 2675"/>
              <a:gd name="T10" fmla="*/ 6480 w 10200"/>
              <a:gd name="T11" fmla="*/ 936595 h 2675"/>
              <a:gd name="T12" fmla="*/ 0 w 10200"/>
              <a:gd name="T13" fmla="*/ 909938 h 26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200" h="2675">
                <a:moveTo>
                  <a:pt x="0" y="2526"/>
                </a:moveTo>
                <a:lnTo>
                  <a:pt x="10162" y="0"/>
                </a:lnTo>
                <a:lnTo>
                  <a:pt x="10180" y="74"/>
                </a:lnTo>
                <a:lnTo>
                  <a:pt x="10199" y="148"/>
                </a:lnTo>
                <a:lnTo>
                  <a:pt x="37" y="2674"/>
                </a:lnTo>
                <a:lnTo>
                  <a:pt x="18" y="2600"/>
                </a:lnTo>
                <a:lnTo>
                  <a:pt x="0" y="2526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7" y="3033713"/>
            <a:ext cx="4316413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1366840" y="3179763"/>
            <a:ext cx="3665537" cy="1858962"/>
          </a:xfrm>
          <a:prstGeom prst="roundRect">
            <a:avLst>
              <a:gd name="adj" fmla="val 8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4572000" y="3636964"/>
            <a:ext cx="458788" cy="471487"/>
          </a:xfrm>
          <a:prstGeom prst="roundRect">
            <a:avLst>
              <a:gd name="adj" fmla="val 347"/>
            </a:avLst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4114800" y="3636964"/>
            <a:ext cx="458788" cy="471487"/>
          </a:xfrm>
          <a:prstGeom prst="roundRect">
            <a:avLst>
              <a:gd name="adj" fmla="val 347"/>
            </a:avLst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3656014" y="3636964"/>
            <a:ext cx="458787" cy="471487"/>
          </a:xfrm>
          <a:prstGeom prst="roundRect">
            <a:avLst>
              <a:gd name="adj" fmla="val 347"/>
            </a:avLst>
          </a:prstGeom>
          <a:solidFill>
            <a:srgbClr val="66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3198815" y="3636964"/>
            <a:ext cx="458787" cy="471487"/>
          </a:xfrm>
          <a:prstGeom prst="roundRect">
            <a:avLst>
              <a:gd name="adj" fmla="val 347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2740025" y="4094164"/>
            <a:ext cx="458788" cy="471487"/>
          </a:xfrm>
          <a:prstGeom prst="roundRect">
            <a:avLst>
              <a:gd name="adj" fmla="val 347"/>
            </a:avLst>
          </a:pr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2282825" y="4094164"/>
            <a:ext cx="458788" cy="471487"/>
          </a:xfrm>
          <a:prstGeom prst="roundRect">
            <a:avLst>
              <a:gd name="adj" fmla="val 347"/>
            </a:avLst>
          </a:pr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1824040" y="4094164"/>
            <a:ext cx="458787" cy="471487"/>
          </a:xfrm>
          <a:prstGeom prst="roundRect">
            <a:avLst>
              <a:gd name="adj" fmla="val 347"/>
            </a:avLst>
          </a:prstGeom>
          <a:solidFill>
            <a:srgbClr val="66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1366840" y="4094164"/>
            <a:ext cx="458787" cy="471487"/>
          </a:xfrm>
          <a:prstGeom prst="roundRect">
            <a:avLst>
              <a:gd name="adj" fmla="val 347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Edge-Based</a:t>
            </a:r>
          </a:p>
        </p:txBody>
      </p:sp>
      <p:sp>
        <p:nvSpPr>
          <p:cNvPr id="17421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1846263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XBox360 SDK Sample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Render one-pixel wide polygons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Texcoord as pixel coverage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Re-blend neighbors</a:t>
            </a:r>
          </a:p>
        </p:txBody>
      </p:sp>
      <p:sp>
        <p:nvSpPr>
          <p:cNvPr id="17422" name="Freeform 13"/>
          <p:cNvSpPr>
            <a:spLocks noChangeArrowheads="1"/>
          </p:cNvSpPr>
          <p:nvPr/>
        </p:nvSpPr>
        <p:spPr bwMode="auto">
          <a:xfrm>
            <a:off x="1370013" y="4548188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3" name="Freeform 14"/>
          <p:cNvSpPr>
            <a:spLocks noChangeArrowheads="1"/>
          </p:cNvSpPr>
          <p:nvPr/>
        </p:nvSpPr>
        <p:spPr bwMode="auto">
          <a:xfrm>
            <a:off x="1370013" y="4090988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4" name="Freeform 15"/>
          <p:cNvSpPr>
            <a:spLocks noChangeArrowheads="1"/>
          </p:cNvSpPr>
          <p:nvPr/>
        </p:nvSpPr>
        <p:spPr bwMode="auto">
          <a:xfrm>
            <a:off x="1370013" y="3633788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5" name="Freeform 16"/>
          <p:cNvSpPr>
            <a:spLocks noChangeArrowheads="1"/>
          </p:cNvSpPr>
          <p:nvPr/>
        </p:nvSpPr>
        <p:spPr bwMode="auto">
          <a:xfrm>
            <a:off x="1370013" y="3176588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6" name="Freeform 17"/>
          <p:cNvSpPr>
            <a:spLocks noChangeArrowheads="1"/>
          </p:cNvSpPr>
          <p:nvPr/>
        </p:nvSpPr>
        <p:spPr bwMode="auto">
          <a:xfrm>
            <a:off x="13604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7" name="Freeform 18"/>
          <p:cNvSpPr>
            <a:spLocks noChangeArrowheads="1"/>
          </p:cNvSpPr>
          <p:nvPr/>
        </p:nvSpPr>
        <p:spPr bwMode="auto">
          <a:xfrm>
            <a:off x="18176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8" name="Freeform 19"/>
          <p:cNvSpPr>
            <a:spLocks noChangeArrowheads="1"/>
          </p:cNvSpPr>
          <p:nvPr/>
        </p:nvSpPr>
        <p:spPr bwMode="auto">
          <a:xfrm>
            <a:off x="22748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29" name="Freeform 20"/>
          <p:cNvSpPr>
            <a:spLocks noChangeArrowheads="1"/>
          </p:cNvSpPr>
          <p:nvPr/>
        </p:nvSpPr>
        <p:spPr bwMode="auto">
          <a:xfrm>
            <a:off x="27320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0" name="Freeform 21"/>
          <p:cNvSpPr>
            <a:spLocks noChangeArrowheads="1"/>
          </p:cNvSpPr>
          <p:nvPr/>
        </p:nvSpPr>
        <p:spPr bwMode="auto">
          <a:xfrm>
            <a:off x="31892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1" name="Freeform 22"/>
          <p:cNvSpPr>
            <a:spLocks noChangeArrowheads="1"/>
          </p:cNvSpPr>
          <p:nvPr/>
        </p:nvSpPr>
        <p:spPr bwMode="auto">
          <a:xfrm>
            <a:off x="36464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2" name="Freeform 23"/>
          <p:cNvSpPr>
            <a:spLocks noChangeArrowheads="1"/>
          </p:cNvSpPr>
          <p:nvPr/>
        </p:nvSpPr>
        <p:spPr bwMode="auto">
          <a:xfrm>
            <a:off x="41036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3" name="Freeform 24"/>
          <p:cNvSpPr>
            <a:spLocks noChangeArrowheads="1"/>
          </p:cNvSpPr>
          <p:nvPr/>
        </p:nvSpPr>
        <p:spPr bwMode="auto">
          <a:xfrm>
            <a:off x="45608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4" name="Freeform 25"/>
          <p:cNvSpPr>
            <a:spLocks noChangeArrowheads="1"/>
          </p:cNvSpPr>
          <p:nvPr/>
        </p:nvSpPr>
        <p:spPr bwMode="auto">
          <a:xfrm>
            <a:off x="5018088" y="3186113"/>
            <a:ext cx="19050" cy="1843087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7 h 5121"/>
              <a:gd name="T4" fmla="*/ 9525 w 52"/>
              <a:gd name="T5" fmla="*/ 1842727 h 5121"/>
              <a:gd name="T6" fmla="*/ 0 w 52"/>
              <a:gd name="T7" fmla="*/ 1842727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5" name="Freeform 26"/>
          <p:cNvSpPr>
            <a:spLocks noChangeArrowheads="1"/>
          </p:cNvSpPr>
          <p:nvPr/>
        </p:nvSpPr>
        <p:spPr bwMode="auto">
          <a:xfrm>
            <a:off x="1362075" y="3425825"/>
            <a:ext cx="3665538" cy="936625"/>
          </a:xfrm>
          <a:custGeom>
            <a:avLst/>
            <a:gdLst>
              <a:gd name="T0" fmla="*/ 0 w 10181"/>
              <a:gd name="T1" fmla="*/ 909617 h 2601"/>
              <a:gd name="T2" fmla="*/ 3658697 w 10181"/>
              <a:gd name="T3" fmla="*/ 0 h 2601"/>
              <a:gd name="T4" fmla="*/ 3661938 w 10181"/>
              <a:gd name="T5" fmla="*/ 13324 h 2601"/>
              <a:gd name="T6" fmla="*/ 3665178 w 10181"/>
              <a:gd name="T7" fmla="*/ 26648 h 2601"/>
              <a:gd name="T8" fmla="*/ 6481 w 10181"/>
              <a:gd name="T9" fmla="*/ 936265 h 2601"/>
              <a:gd name="T10" fmla="*/ 3240 w 10181"/>
              <a:gd name="T11" fmla="*/ 922941 h 2601"/>
              <a:gd name="T12" fmla="*/ 0 w 10181"/>
              <a:gd name="T13" fmla="*/ 909617 h 26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81" h="2601">
                <a:moveTo>
                  <a:pt x="0" y="2526"/>
                </a:moveTo>
                <a:lnTo>
                  <a:pt x="10162" y="0"/>
                </a:lnTo>
                <a:lnTo>
                  <a:pt x="10171" y="37"/>
                </a:lnTo>
                <a:lnTo>
                  <a:pt x="10180" y="74"/>
                </a:lnTo>
                <a:lnTo>
                  <a:pt x="18" y="2600"/>
                </a:lnTo>
                <a:lnTo>
                  <a:pt x="9" y="2563"/>
                </a:lnTo>
                <a:lnTo>
                  <a:pt x="0" y="2526"/>
                </a:lnTo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6" name="Freeform 27"/>
          <p:cNvSpPr>
            <a:spLocks noChangeArrowheads="1"/>
          </p:cNvSpPr>
          <p:nvPr/>
        </p:nvSpPr>
        <p:spPr bwMode="auto">
          <a:xfrm>
            <a:off x="1370013" y="5027613"/>
            <a:ext cx="3657600" cy="19050"/>
          </a:xfrm>
          <a:custGeom>
            <a:avLst/>
            <a:gdLst>
              <a:gd name="T0" fmla="*/ 0 w 10161"/>
              <a:gd name="T1" fmla="*/ 0 h 52"/>
              <a:gd name="T2" fmla="*/ 3657240 w 10161"/>
              <a:gd name="T3" fmla="*/ 0 h 52"/>
              <a:gd name="T4" fmla="*/ 3657240 w 10161"/>
              <a:gd name="T5" fmla="*/ 9525 h 52"/>
              <a:gd name="T6" fmla="*/ 3657240 w 10161"/>
              <a:gd name="T7" fmla="*/ 18684 h 52"/>
              <a:gd name="T8" fmla="*/ 0 w 10161"/>
              <a:gd name="T9" fmla="*/ 18684 h 52"/>
              <a:gd name="T10" fmla="*/ 0 w 10161"/>
              <a:gd name="T11" fmla="*/ 9525 h 52"/>
              <a:gd name="T12" fmla="*/ 0 w 10161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61" h="52">
                <a:moveTo>
                  <a:pt x="0" y="0"/>
                </a:moveTo>
                <a:lnTo>
                  <a:pt x="10160" y="0"/>
                </a:lnTo>
                <a:lnTo>
                  <a:pt x="10160" y="26"/>
                </a:lnTo>
                <a:lnTo>
                  <a:pt x="10160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7" name="Freeform 28"/>
          <p:cNvSpPr>
            <a:spLocks noChangeArrowheads="1"/>
          </p:cNvSpPr>
          <p:nvPr/>
        </p:nvSpPr>
        <p:spPr bwMode="auto">
          <a:xfrm>
            <a:off x="1362075" y="3894139"/>
            <a:ext cx="3665538" cy="936625"/>
          </a:xfrm>
          <a:custGeom>
            <a:avLst/>
            <a:gdLst>
              <a:gd name="T0" fmla="*/ 0 w 10181"/>
              <a:gd name="T1" fmla="*/ 909617 h 2601"/>
              <a:gd name="T2" fmla="*/ 3658697 w 10181"/>
              <a:gd name="T3" fmla="*/ 0 h 2601"/>
              <a:gd name="T4" fmla="*/ 3661938 w 10181"/>
              <a:gd name="T5" fmla="*/ 13324 h 2601"/>
              <a:gd name="T6" fmla="*/ 3665178 w 10181"/>
              <a:gd name="T7" fmla="*/ 26648 h 2601"/>
              <a:gd name="T8" fmla="*/ 6481 w 10181"/>
              <a:gd name="T9" fmla="*/ 936265 h 2601"/>
              <a:gd name="T10" fmla="*/ 3240 w 10181"/>
              <a:gd name="T11" fmla="*/ 922941 h 2601"/>
              <a:gd name="T12" fmla="*/ 0 w 10181"/>
              <a:gd name="T13" fmla="*/ 909617 h 26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181" h="2601">
                <a:moveTo>
                  <a:pt x="0" y="2526"/>
                </a:moveTo>
                <a:lnTo>
                  <a:pt x="10162" y="0"/>
                </a:lnTo>
                <a:lnTo>
                  <a:pt x="10171" y="37"/>
                </a:lnTo>
                <a:lnTo>
                  <a:pt x="10180" y="74"/>
                </a:lnTo>
                <a:lnTo>
                  <a:pt x="18" y="2600"/>
                </a:lnTo>
                <a:lnTo>
                  <a:pt x="9" y="2563"/>
                </a:lnTo>
                <a:lnTo>
                  <a:pt x="0" y="2526"/>
                </a:lnTo>
              </a:path>
            </a:pathLst>
          </a:cu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8" name="Freeform 29"/>
          <p:cNvSpPr>
            <a:spLocks noChangeArrowheads="1"/>
          </p:cNvSpPr>
          <p:nvPr/>
        </p:nvSpPr>
        <p:spPr bwMode="auto">
          <a:xfrm>
            <a:off x="1565277" y="4306889"/>
            <a:ext cx="55563" cy="55562"/>
          </a:xfrm>
          <a:custGeom>
            <a:avLst/>
            <a:gdLst>
              <a:gd name="T0" fmla="*/ 27600 w 153"/>
              <a:gd name="T1" fmla="*/ 0 h 153"/>
              <a:gd name="T2" fmla="*/ 55200 w 153"/>
              <a:gd name="T3" fmla="*/ 27599 h 153"/>
              <a:gd name="T4" fmla="*/ 27600 w 153"/>
              <a:gd name="T5" fmla="*/ 55199 h 153"/>
              <a:gd name="T6" fmla="*/ 0 w 153"/>
              <a:gd name="T7" fmla="*/ 27599 h 153"/>
              <a:gd name="T8" fmla="*/ 27600 w 153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53">
                <a:moveTo>
                  <a:pt x="76" y="0"/>
                </a:moveTo>
                <a:cubicBezTo>
                  <a:pt x="119" y="0"/>
                  <a:pt x="152" y="33"/>
                  <a:pt x="152" y="76"/>
                </a:cubicBezTo>
                <a:cubicBezTo>
                  <a:pt x="152" y="119"/>
                  <a:pt x="119" y="152"/>
                  <a:pt x="76" y="152"/>
                </a:cubicBezTo>
                <a:cubicBezTo>
                  <a:pt x="33" y="152"/>
                  <a:pt x="0" y="119"/>
                  <a:pt x="0" y="76"/>
                </a:cubicBezTo>
                <a:cubicBezTo>
                  <a:pt x="0" y="33"/>
                  <a:pt x="33" y="0"/>
                  <a:pt x="76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39" name="Freeform 30"/>
          <p:cNvSpPr>
            <a:spLocks noChangeArrowheads="1"/>
          </p:cNvSpPr>
          <p:nvPr/>
        </p:nvSpPr>
        <p:spPr bwMode="auto">
          <a:xfrm>
            <a:off x="2022477" y="4306889"/>
            <a:ext cx="55563" cy="55562"/>
          </a:xfrm>
          <a:custGeom>
            <a:avLst/>
            <a:gdLst>
              <a:gd name="T0" fmla="*/ 27600 w 153"/>
              <a:gd name="T1" fmla="*/ 0 h 153"/>
              <a:gd name="T2" fmla="*/ 55200 w 153"/>
              <a:gd name="T3" fmla="*/ 27599 h 153"/>
              <a:gd name="T4" fmla="*/ 27600 w 153"/>
              <a:gd name="T5" fmla="*/ 55199 h 153"/>
              <a:gd name="T6" fmla="*/ 0 w 153"/>
              <a:gd name="T7" fmla="*/ 27599 h 153"/>
              <a:gd name="T8" fmla="*/ 27600 w 153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53">
                <a:moveTo>
                  <a:pt x="76" y="0"/>
                </a:moveTo>
                <a:cubicBezTo>
                  <a:pt x="119" y="0"/>
                  <a:pt x="152" y="33"/>
                  <a:pt x="152" y="76"/>
                </a:cubicBezTo>
                <a:cubicBezTo>
                  <a:pt x="152" y="119"/>
                  <a:pt x="119" y="152"/>
                  <a:pt x="76" y="152"/>
                </a:cubicBezTo>
                <a:cubicBezTo>
                  <a:pt x="33" y="152"/>
                  <a:pt x="0" y="119"/>
                  <a:pt x="0" y="76"/>
                </a:cubicBezTo>
                <a:cubicBezTo>
                  <a:pt x="0" y="33"/>
                  <a:pt x="33" y="0"/>
                  <a:pt x="76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0" name="Freeform 31"/>
          <p:cNvSpPr>
            <a:spLocks noChangeArrowheads="1"/>
          </p:cNvSpPr>
          <p:nvPr/>
        </p:nvSpPr>
        <p:spPr bwMode="auto">
          <a:xfrm>
            <a:off x="2478088" y="4306889"/>
            <a:ext cx="55562" cy="55562"/>
          </a:xfrm>
          <a:custGeom>
            <a:avLst/>
            <a:gdLst>
              <a:gd name="T0" fmla="*/ 27599 w 153"/>
              <a:gd name="T1" fmla="*/ 0 h 153"/>
              <a:gd name="T2" fmla="*/ 55199 w 153"/>
              <a:gd name="T3" fmla="*/ 27599 h 153"/>
              <a:gd name="T4" fmla="*/ 27599 w 153"/>
              <a:gd name="T5" fmla="*/ 55199 h 153"/>
              <a:gd name="T6" fmla="*/ 0 w 153"/>
              <a:gd name="T7" fmla="*/ 27599 h 153"/>
              <a:gd name="T8" fmla="*/ 27599 w 153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53">
                <a:moveTo>
                  <a:pt x="76" y="0"/>
                </a:moveTo>
                <a:cubicBezTo>
                  <a:pt x="119" y="0"/>
                  <a:pt x="152" y="33"/>
                  <a:pt x="152" y="76"/>
                </a:cubicBezTo>
                <a:cubicBezTo>
                  <a:pt x="152" y="119"/>
                  <a:pt x="119" y="152"/>
                  <a:pt x="76" y="152"/>
                </a:cubicBezTo>
                <a:cubicBezTo>
                  <a:pt x="33" y="152"/>
                  <a:pt x="0" y="119"/>
                  <a:pt x="0" y="76"/>
                </a:cubicBezTo>
                <a:cubicBezTo>
                  <a:pt x="0" y="33"/>
                  <a:pt x="33" y="0"/>
                  <a:pt x="76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1" name="Freeform 32"/>
          <p:cNvSpPr>
            <a:spLocks noChangeArrowheads="1"/>
          </p:cNvSpPr>
          <p:nvPr/>
        </p:nvSpPr>
        <p:spPr bwMode="auto">
          <a:xfrm>
            <a:off x="2936877" y="4306889"/>
            <a:ext cx="55563" cy="55562"/>
          </a:xfrm>
          <a:custGeom>
            <a:avLst/>
            <a:gdLst>
              <a:gd name="T0" fmla="*/ 27600 w 153"/>
              <a:gd name="T1" fmla="*/ 0 h 153"/>
              <a:gd name="T2" fmla="*/ 55200 w 153"/>
              <a:gd name="T3" fmla="*/ 27599 h 153"/>
              <a:gd name="T4" fmla="*/ 27600 w 153"/>
              <a:gd name="T5" fmla="*/ 55199 h 153"/>
              <a:gd name="T6" fmla="*/ 0 w 153"/>
              <a:gd name="T7" fmla="*/ 27599 h 153"/>
              <a:gd name="T8" fmla="*/ 27600 w 153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53">
                <a:moveTo>
                  <a:pt x="76" y="0"/>
                </a:moveTo>
                <a:cubicBezTo>
                  <a:pt x="119" y="0"/>
                  <a:pt x="152" y="33"/>
                  <a:pt x="152" y="76"/>
                </a:cubicBezTo>
                <a:cubicBezTo>
                  <a:pt x="152" y="119"/>
                  <a:pt x="119" y="152"/>
                  <a:pt x="76" y="152"/>
                </a:cubicBezTo>
                <a:cubicBezTo>
                  <a:pt x="33" y="152"/>
                  <a:pt x="0" y="119"/>
                  <a:pt x="0" y="76"/>
                </a:cubicBezTo>
                <a:cubicBezTo>
                  <a:pt x="0" y="33"/>
                  <a:pt x="33" y="0"/>
                  <a:pt x="76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2" name="Freeform 33"/>
          <p:cNvSpPr>
            <a:spLocks noChangeArrowheads="1"/>
          </p:cNvSpPr>
          <p:nvPr/>
        </p:nvSpPr>
        <p:spPr bwMode="auto">
          <a:xfrm>
            <a:off x="3394077" y="3848101"/>
            <a:ext cx="55563" cy="55563"/>
          </a:xfrm>
          <a:custGeom>
            <a:avLst/>
            <a:gdLst>
              <a:gd name="T0" fmla="*/ 27600 w 153"/>
              <a:gd name="T1" fmla="*/ 0 h 153"/>
              <a:gd name="T2" fmla="*/ 55200 w 153"/>
              <a:gd name="T3" fmla="*/ 27600 h 153"/>
              <a:gd name="T4" fmla="*/ 27600 w 153"/>
              <a:gd name="T5" fmla="*/ 55200 h 153"/>
              <a:gd name="T6" fmla="*/ 0 w 153"/>
              <a:gd name="T7" fmla="*/ 27600 h 153"/>
              <a:gd name="T8" fmla="*/ 27600 w 153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53">
                <a:moveTo>
                  <a:pt x="76" y="0"/>
                </a:moveTo>
                <a:cubicBezTo>
                  <a:pt x="119" y="0"/>
                  <a:pt x="152" y="33"/>
                  <a:pt x="152" y="76"/>
                </a:cubicBezTo>
                <a:cubicBezTo>
                  <a:pt x="152" y="119"/>
                  <a:pt x="119" y="152"/>
                  <a:pt x="76" y="152"/>
                </a:cubicBezTo>
                <a:cubicBezTo>
                  <a:pt x="33" y="152"/>
                  <a:pt x="0" y="119"/>
                  <a:pt x="0" y="76"/>
                </a:cubicBezTo>
                <a:cubicBezTo>
                  <a:pt x="0" y="33"/>
                  <a:pt x="33" y="0"/>
                  <a:pt x="76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3" name="Freeform 34"/>
          <p:cNvSpPr>
            <a:spLocks noChangeArrowheads="1"/>
          </p:cNvSpPr>
          <p:nvPr/>
        </p:nvSpPr>
        <p:spPr bwMode="auto">
          <a:xfrm>
            <a:off x="3851277" y="3848101"/>
            <a:ext cx="55563" cy="55563"/>
          </a:xfrm>
          <a:custGeom>
            <a:avLst/>
            <a:gdLst>
              <a:gd name="T0" fmla="*/ 27600 w 153"/>
              <a:gd name="T1" fmla="*/ 0 h 153"/>
              <a:gd name="T2" fmla="*/ 55200 w 153"/>
              <a:gd name="T3" fmla="*/ 27600 h 153"/>
              <a:gd name="T4" fmla="*/ 27600 w 153"/>
              <a:gd name="T5" fmla="*/ 55200 h 153"/>
              <a:gd name="T6" fmla="*/ 0 w 153"/>
              <a:gd name="T7" fmla="*/ 27600 h 153"/>
              <a:gd name="T8" fmla="*/ 27600 w 153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53">
                <a:moveTo>
                  <a:pt x="76" y="0"/>
                </a:moveTo>
                <a:cubicBezTo>
                  <a:pt x="119" y="0"/>
                  <a:pt x="152" y="33"/>
                  <a:pt x="152" y="76"/>
                </a:cubicBezTo>
                <a:cubicBezTo>
                  <a:pt x="152" y="119"/>
                  <a:pt x="119" y="152"/>
                  <a:pt x="76" y="152"/>
                </a:cubicBezTo>
                <a:cubicBezTo>
                  <a:pt x="33" y="152"/>
                  <a:pt x="0" y="119"/>
                  <a:pt x="0" y="76"/>
                </a:cubicBezTo>
                <a:cubicBezTo>
                  <a:pt x="0" y="33"/>
                  <a:pt x="33" y="0"/>
                  <a:pt x="76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4" name="Freeform 35"/>
          <p:cNvSpPr>
            <a:spLocks noChangeArrowheads="1"/>
          </p:cNvSpPr>
          <p:nvPr/>
        </p:nvSpPr>
        <p:spPr bwMode="auto">
          <a:xfrm>
            <a:off x="4306888" y="3848101"/>
            <a:ext cx="55562" cy="55563"/>
          </a:xfrm>
          <a:custGeom>
            <a:avLst/>
            <a:gdLst>
              <a:gd name="T0" fmla="*/ 27599 w 153"/>
              <a:gd name="T1" fmla="*/ 0 h 153"/>
              <a:gd name="T2" fmla="*/ 55199 w 153"/>
              <a:gd name="T3" fmla="*/ 27600 h 153"/>
              <a:gd name="T4" fmla="*/ 27599 w 153"/>
              <a:gd name="T5" fmla="*/ 55200 h 153"/>
              <a:gd name="T6" fmla="*/ 0 w 153"/>
              <a:gd name="T7" fmla="*/ 27600 h 153"/>
              <a:gd name="T8" fmla="*/ 27599 w 153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53">
                <a:moveTo>
                  <a:pt x="76" y="0"/>
                </a:moveTo>
                <a:cubicBezTo>
                  <a:pt x="119" y="0"/>
                  <a:pt x="152" y="33"/>
                  <a:pt x="152" y="76"/>
                </a:cubicBezTo>
                <a:cubicBezTo>
                  <a:pt x="152" y="119"/>
                  <a:pt x="119" y="152"/>
                  <a:pt x="76" y="152"/>
                </a:cubicBezTo>
                <a:cubicBezTo>
                  <a:pt x="33" y="152"/>
                  <a:pt x="0" y="119"/>
                  <a:pt x="0" y="76"/>
                </a:cubicBezTo>
                <a:cubicBezTo>
                  <a:pt x="0" y="33"/>
                  <a:pt x="33" y="0"/>
                  <a:pt x="76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5" name="Freeform 36"/>
          <p:cNvSpPr>
            <a:spLocks noChangeArrowheads="1"/>
          </p:cNvSpPr>
          <p:nvPr/>
        </p:nvSpPr>
        <p:spPr bwMode="auto">
          <a:xfrm>
            <a:off x="4765677" y="3848101"/>
            <a:ext cx="55563" cy="55563"/>
          </a:xfrm>
          <a:custGeom>
            <a:avLst/>
            <a:gdLst>
              <a:gd name="T0" fmla="*/ 27600 w 153"/>
              <a:gd name="T1" fmla="*/ 0 h 153"/>
              <a:gd name="T2" fmla="*/ 55200 w 153"/>
              <a:gd name="T3" fmla="*/ 27600 h 153"/>
              <a:gd name="T4" fmla="*/ 27600 w 153"/>
              <a:gd name="T5" fmla="*/ 55200 h 153"/>
              <a:gd name="T6" fmla="*/ 0 w 153"/>
              <a:gd name="T7" fmla="*/ 27600 h 153"/>
              <a:gd name="T8" fmla="*/ 27600 w 153"/>
              <a:gd name="T9" fmla="*/ 0 h 1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" h="153">
                <a:moveTo>
                  <a:pt x="76" y="0"/>
                </a:moveTo>
                <a:cubicBezTo>
                  <a:pt x="119" y="0"/>
                  <a:pt x="152" y="33"/>
                  <a:pt x="152" y="76"/>
                </a:cubicBezTo>
                <a:cubicBezTo>
                  <a:pt x="152" y="119"/>
                  <a:pt x="119" y="152"/>
                  <a:pt x="76" y="152"/>
                </a:cubicBezTo>
                <a:cubicBezTo>
                  <a:pt x="33" y="152"/>
                  <a:pt x="0" y="119"/>
                  <a:pt x="0" y="76"/>
                </a:cubicBezTo>
                <a:cubicBezTo>
                  <a:pt x="0" y="33"/>
                  <a:pt x="33" y="0"/>
                  <a:pt x="76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6" name="Freeform 37"/>
          <p:cNvSpPr>
            <a:spLocks noChangeArrowheads="1"/>
          </p:cNvSpPr>
          <p:nvPr/>
        </p:nvSpPr>
        <p:spPr bwMode="auto">
          <a:xfrm>
            <a:off x="1366838" y="3446464"/>
            <a:ext cx="3657600" cy="1362075"/>
          </a:xfrm>
          <a:custGeom>
            <a:avLst/>
            <a:gdLst>
              <a:gd name="T0" fmla="*/ 0 w 10161"/>
              <a:gd name="T1" fmla="*/ 1361715 h 3782"/>
              <a:gd name="T2" fmla="*/ 0 w 10161"/>
              <a:gd name="T3" fmla="*/ 904328 h 3782"/>
              <a:gd name="T4" fmla="*/ 3657240 w 10161"/>
              <a:gd name="T5" fmla="*/ 0 h 3782"/>
              <a:gd name="T6" fmla="*/ 3657240 w 10161"/>
              <a:gd name="T7" fmla="*/ 457386 h 3782"/>
              <a:gd name="T8" fmla="*/ 0 w 10161"/>
              <a:gd name="T9" fmla="*/ 1361715 h 37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61" h="3782">
                <a:moveTo>
                  <a:pt x="0" y="3781"/>
                </a:moveTo>
                <a:lnTo>
                  <a:pt x="0" y="2511"/>
                </a:lnTo>
                <a:lnTo>
                  <a:pt x="10160" y="0"/>
                </a:lnTo>
                <a:lnTo>
                  <a:pt x="10160" y="1270"/>
                </a:lnTo>
                <a:lnTo>
                  <a:pt x="0" y="3781"/>
                </a:lnTo>
              </a:path>
            </a:pathLst>
          </a:cu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7" name="Freeform 38"/>
          <p:cNvSpPr>
            <a:spLocks noChangeArrowheads="1"/>
          </p:cNvSpPr>
          <p:nvPr/>
        </p:nvSpPr>
        <p:spPr bwMode="auto">
          <a:xfrm>
            <a:off x="1208088" y="4354513"/>
            <a:ext cx="100012" cy="474662"/>
          </a:xfrm>
          <a:custGeom>
            <a:avLst/>
            <a:gdLst>
              <a:gd name="T0" fmla="*/ 40799 w 277"/>
              <a:gd name="T1" fmla="*/ 12955 h 1319"/>
              <a:gd name="T2" fmla="*/ 33217 w 277"/>
              <a:gd name="T3" fmla="*/ 12955 h 1319"/>
              <a:gd name="T4" fmla="*/ 0 w 277"/>
              <a:gd name="T5" fmla="*/ 12955 h 1319"/>
              <a:gd name="T6" fmla="*/ 0 w 277"/>
              <a:gd name="T7" fmla="*/ 8637 h 1319"/>
              <a:gd name="T8" fmla="*/ 0 w 277"/>
              <a:gd name="T9" fmla="*/ 4678 h 1319"/>
              <a:gd name="T10" fmla="*/ 0 w 277"/>
              <a:gd name="T11" fmla="*/ 0 h 1319"/>
              <a:gd name="T12" fmla="*/ 33217 w 277"/>
              <a:gd name="T13" fmla="*/ 0 h 1319"/>
              <a:gd name="T14" fmla="*/ 66434 w 277"/>
              <a:gd name="T15" fmla="*/ 0 h 1319"/>
              <a:gd name="T16" fmla="*/ 99651 w 277"/>
              <a:gd name="T17" fmla="*/ 0 h 1319"/>
              <a:gd name="T18" fmla="*/ 99651 w 277"/>
              <a:gd name="T19" fmla="*/ 4318 h 1319"/>
              <a:gd name="T20" fmla="*/ 99651 w 277"/>
              <a:gd name="T21" fmla="*/ 8637 h 1319"/>
              <a:gd name="T22" fmla="*/ 99651 w 277"/>
              <a:gd name="T23" fmla="*/ 12955 h 1319"/>
              <a:gd name="T24" fmla="*/ 66434 w 277"/>
              <a:gd name="T25" fmla="*/ 12955 h 1319"/>
              <a:gd name="T26" fmla="*/ 59213 w 277"/>
              <a:gd name="T27" fmla="*/ 12955 h 1319"/>
              <a:gd name="T28" fmla="*/ 59213 w 277"/>
              <a:gd name="T29" fmla="*/ 461347 h 1319"/>
              <a:gd name="T30" fmla="*/ 66434 w 277"/>
              <a:gd name="T31" fmla="*/ 461347 h 1319"/>
              <a:gd name="T32" fmla="*/ 99651 w 277"/>
              <a:gd name="T33" fmla="*/ 461347 h 1319"/>
              <a:gd name="T34" fmla="*/ 99651 w 277"/>
              <a:gd name="T35" fmla="*/ 465665 h 1319"/>
              <a:gd name="T36" fmla="*/ 99651 w 277"/>
              <a:gd name="T37" fmla="*/ 469624 h 1319"/>
              <a:gd name="T38" fmla="*/ 99651 w 277"/>
              <a:gd name="T39" fmla="*/ 474302 h 1319"/>
              <a:gd name="T40" fmla="*/ 66434 w 277"/>
              <a:gd name="T41" fmla="*/ 474302 h 1319"/>
              <a:gd name="T42" fmla="*/ 33217 w 277"/>
              <a:gd name="T43" fmla="*/ 474302 h 1319"/>
              <a:gd name="T44" fmla="*/ 0 w 277"/>
              <a:gd name="T45" fmla="*/ 474302 h 1319"/>
              <a:gd name="T46" fmla="*/ 0 w 277"/>
              <a:gd name="T47" fmla="*/ 469984 h 1319"/>
              <a:gd name="T48" fmla="*/ 0 w 277"/>
              <a:gd name="T49" fmla="*/ 465665 h 1319"/>
              <a:gd name="T50" fmla="*/ 0 w 277"/>
              <a:gd name="T51" fmla="*/ 461347 h 1319"/>
              <a:gd name="T52" fmla="*/ 33217 w 277"/>
              <a:gd name="T53" fmla="*/ 461347 h 1319"/>
              <a:gd name="T54" fmla="*/ 40799 w 277"/>
              <a:gd name="T55" fmla="*/ 461347 h 1319"/>
              <a:gd name="T56" fmla="*/ 40799 w 277"/>
              <a:gd name="T57" fmla="*/ 12955 h 1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77" h="1319">
                <a:moveTo>
                  <a:pt x="113" y="36"/>
                </a:moveTo>
                <a:lnTo>
                  <a:pt x="92" y="36"/>
                </a:lnTo>
                <a:lnTo>
                  <a:pt x="0" y="36"/>
                </a:lnTo>
                <a:lnTo>
                  <a:pt x="0" y="24"/>
                </a:lnTo>
                <a:lnTo>
                  <a:pt x="0" y="13"/>
                </a:lnTo>
                <a:lnTo>
                  <a:pt x="0" y="0"/>
                </a:lnTo>
                <a:lnTo>
                  <a:pt x="92" y="0"/>
                </a:lnTo>
                <a:lnTo>
                  <a:pt x="184" y="0"/>
                </a:lnTo>
                <a:lnTo>
                  <a:pt x="276" y="0"/>
                </a:lnTo>
                <a:lnTo>
                  <a:pt x="276" y="12"/>
                </a:lnTo>
                <a:lnTo>
                  <a:pt x="276" y="24"/>
                </a:lnTo>
                <a:lnTo>
                  <a:pt x="276" y="36"/>
                </a:lnTo>
                <a:lnTo>
                  <a:pt x="184" y="36"/>
                </a:lnTo>
                <a:lnTo>
                  <a:pt x="164" y="36"/>
                </a:lnTo>
                <a:lnTo>
                  <a:pt x="164" y="1282"/>
                </a:lnTo>
                <a:lnTo>
                  <a:pt x="184" y="1282"/>
                </a:lnTo>
                <a:lnTo>
                  <a:pt x="276" y="1282"/>
                </a:lnTo>
                <a:lnTo>
                  <a:pt x="276" y="1294"/>
                </a:lnTo>
                <a:lnTo>
                  <a:pt x="276" y="1305"/>
                </a:lnTo>
                <a:lnTo>
                  <a:pt x="276" y="1318"/>
                </a:lnTo>
                <a:lnTo>
                  <a:pt x="184" y="1318"/>
                </a:lnTo>
                <a:lnTo>
                  <a:pt x="92" y="1318"/>
                </a:lnTo>
                <a:lnTo>
                  <a:pt x="0" y="1318"/>
                </a:lnTo>
                <a:lnTo>
                  <a:pt x="0" y="1306"/>
                </a:lnTo>
                <a:lnTo>
                  <a:pt x="0" y="1294"/>
                </a:lnTo>
                <a:lnTo>
                  <a:pt x="0" y="1282"/>
                </a:lnTo>
                <a:lnTo>
                  <a:pt x="92" y="1282"/>
                </a:lnTo>
                <a:lnTo>
                  <a:pt x="113" y="1282"/>
                </a:lnTo>
                <a:lnTo>
                  <a:pt x="113" y="36"/>
                </a:lnTo>
              </a:path>
            </a:pathLst>
          </a:custGeom>
          <a:solidFill>
            <a:srgbClr val="4C4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C4C4C"/>
                </a:solidFill>
                <a:round/>
                <a:headEnd type="triangl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8" name="Freeform 39"/>
          <p:cNvSpPr>
            <a:spLocks noChangeArrowheads="1"/>
          </p:cNvSpPr>
          <p:nvPr/>
        </p:nvSpPr>
        <p:spPr bwMode="auto">
          <a:xfrm>
            <a:off x="1077915" y="4308476"/>
            <a:ext cx="71437" cy="111125"/>
          </a:xfrm>
          <a:custGeom>
            <a:avLst/>
            <a:gdLst>
              <a:gd name="T0" fmla="*/ 0 w 199"/>
              <a:gd name="T1" fmla="*/ 55562 h 310"/>
              <a:gd name="T2" fmla="*/ 3949 w 199"/>
              <a:gd name="T3" fmla="*/ 24376 h 310"/>
              <a:gd name="T4" fmla="*/ 15795 w 199"/>
              <a:gd name="T5" fmla="*/ 6452 h 310"/>
              <a:gd name="T6" fmla="*/ 35539 w 199"/>
              <a:gd name="T7" fmla="*/ 0 h 310"/>
              <a:gd name="T8" fmla="*/ 50975 w 199"/>
              <a:gd name="T9" fmla="*/ 3585 h 310"/>
              <a:gd name="T10" fmla="*/ 62104 w 199"/>
              <a:gd name="T11" fmla="*/ 13622 h 310"/>
              <a:gd name="T12" fmla="*/ 68565 w 199"/>
              <a:gd name="T13" fmla="*/ 29753 h 310"/>
              <a:gd name="T14" fmla="*/ 71078 w 199"/>
              <a:gd name="T15" fmla="*/ 55562 h 310"/>
              <a:gd name="T16" fmla="*/ 67129 w 199"/>
              <a:gd name="T17" fmla="*/ 86391 h 310"/>
              <a:gd name="T18" fmla="*/ 55283 w 199"/>
              <a:gd name="T19" fmla="*/ 104314 h 310"/>
              <a:gd name="T20" fmla="*/ 35539 w 199"/>
              <a:gd name="T21" fmla="*/ 110767 h 310"/>
              <a:gd name="T22" fmla="*/ 10769 w 199"/>
              <a:gd name="T23" fmla="*/ 99654 h 310"/>
              <a:gd name="T24" fmla="*/ 0 w 199"/>
              <a:gd name="T25" fmla="*/ 55562 h 310"/>
              <a:gd name="T26" fmla="*/ 13641 w 199"/>
              <a:gd name="T27" fmla="*/ 55562 h 310"/>
              <a:gd name="T28" fmla="*/ 20103 w 199"/>
              <a:gd name="T29" fmla="*/ 91051 h 310"/>
              <a:gd name="T30" fmla="*/ 35539 w 199"/>
              <a:gd name="T31" fmla="*/ 99654 h 310"/>
              <a:gd name="T32" fmla="*/ 50975 w 199"/>
              <a:gd name="T33" fmla="*/ 91051 h 310"/>
              <a:gd name="T34" fmla="*/ 57437 w 199"/>
              <a:gd name="T35" fmla="*/ 55562 h 310"/>
              <a:gd name="T36" fmla="*/ 51334 w 199"/>
              <a:gd name="T37" fmla="*/ 19716 h 310"/>
              <a:gd name="T38" fmla="*/ 35539 w 199"/>
              <a:gd name="T39" fmla="*/ 11113 h 310"/>
              <a:gd name="T40" fmla="*/ 20462 w 199"/>
              <a:gd name="T41" fmla="*/ 18999 h 310"/>
              <a:gd name="T42" fmla="*/ 13641 w 199"/>
              <a:gd name="T43" fmla="*/ 55562 h 31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99" h="310">
                <a:moveTo>
                  <a:pt x="0" y="155"/>
                </a:moveTo>
                <a:cubicBezTo>
                  <a:pt x="0" y="119"/>
                  <a:pt x="4" y="90"/>
                  <a:pt x="11" y="68"/>
                </a:cubicBezTo>
                <a:cubicBezTo>
                  <a:pt x="18" y="46"/>
                  <a:pt x="29" y="29"/>
                  <a:pt x="44" y="18"/>
                </a:cubicBezTo>
                <a:cubicBezTo>
                  <a:pt x="59" y="7"/>
                  <a:pt x="77" y="0"/>
                  <a:pt x="99" y="0"/>
                </a:cubicBezTo>
                <a:cubicBezTo>
                  <a:pt x="115" y="0"/>
                  <a:pt x="130" y="3"/>
                  <a:pt x="142" y="10"/>
                </a:cubicBezTo>
                <a:cubicBezTo>
                  <a:pt x="154" y="17"/>
                  <a:pt x="165" y="26"/>
                  <a:pt x="173" y="38"/>
                </a:cubicBezTo>
                <a:cubicBezTo>
                  <a:pt x="181" y="50"/>
                  <a:pt x="187" y="65"/>
                  <a:pt x="191" y="83"/>
                </a:cubicBezTo>
                <a:cubicBezTo>
                  <a:pt x="195" y="101"/>
                  <a:pt x="198" y="125"/>
                  <a:pt x="198" y="155"/>
                </a:cubicBezTo>
                <a:cubicBezTo>
                  <a:pt x="198" y="190"/>
                  <a:pt x="194" y="219"/>
                  <a:pt x="187" y="241"/>
                </a:cubicBezTo>
                <a:cubicBezTo>
                  <a:pt x="180" y="263"/>
                  <a:pt x="169" y="280"/>
                  <a:pt x="154" y="291"/>
                </a:cubicBezTo>
                <a:cubicBezTo>
                  <a:pt x="139" y="302"/>
                  <a:pt x="121" y="309"/>
                  <a:pt x="99" y="309"/>
                </a:cubicBezTo>
                <a:cubicBezTo>
                  <a:pt x="70" y="309"/>
                  <a:pt x="47" y="299"/>
                  <a:pt x="30" y="278"/>
                </a:cubicBezTo>
                <a:cubicBezTo>
                  <a:pt x="10" y="253"/>
                  <a:pt x="0" y="211"/>
                  <a:pt x="0" y="155"/>
                </a:cubicBezTo>
                <a:close/>
                <a:moveTo>
                  <a:pt x="38" y="155"/>
                </a:moveTo>
                <a:cubicBezTo>
                  <a:pt x="38" y="204"/>
                  <a:pt x="44" y="237"/>
                  <a:pt x="56" y="254"/>
                </a:cubicBezTo>
                <a:cubicBezTo>
                  <a:pt x="68" y="271"/>
                  <a:pt x="82" y="278"/>
                  <a:pt x="99" y="278"/>
                </a:cubicBezTo>
                <a:cubicBezTo>
                  <a:pt x="116" y="278"/>
                  <a:pt x="131" y="270"/>
                  <a:pt x="142" y="254"/>
                </a:cubicBezTo>
                <a:cubicBezTo>
                  <a:pt x="153" y="238"/>
                  <a:pt x="160" y="204"/>
                  <a:pt x="160" y="155"/>
                </a:cubicBezTo>
                <a:cubicBezTo>
                  <a:pt x="160" y="105"/>
                  <a:pt x="154" y="72"/>
                  <a:pt x="143" y="55"/>
                </a:cubicBezTo>
                <a:cubicBezTo>
                  <a:pt x="132" y="38"/>
                  <a:pt x="116" y="31"/>
                  <a:pt x="99" y="31"/>
                </a:cubicBezTo>
                <a:cubicBezTo>
                  <a:pt x="81" y="31"/>
                  <a:pt x="68" y="38"/>
                  <a:pt x="57" y="53"/>
                </a:cubicBezTo>
                <a:cubicBezTo>
                  <a:pt x="44" y="71"/>
                  <a:pt x="38" y="105"/>
                  <a:pt x="38" y="155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7449" name="Freeform 40"/>
          <p:cNvSpPr>
            <a:spLocks noChangeArrowheads="1"/>
          </p:cNvSpPr>
          <p:nvPr/>
        </p:nvSpPr>
        <p:spPr bwMode="auto">
          <a:xfrm>
            <a:off x="1087440" y="4776789"/>
            <a:ext cx="39687" cy="109537"/>
          </a:xfrm>
          <a:custGeom>
            <a:avLst/>
            <a:gdLst>
              <a:gd name="T0" fmla="*/ 39333 w 112"/>
              <a:gd name="T1" fmla="*/ 109178 h 305"/>
              <a:gd name="T2" fmla="*/ 26222 w 112"/>
              <a:gd name="T3" fmla="*/ 109178 h 305"/>
              <a:gd name="T4" fmla="*/ 26222 w 112"/>
              <a:gd name="T5" fmla="*/ 24062 h 305"/>
              <a:gd name="T6" fmla="*/ 13820 w 112"/>
              <a:gd name="T7" fmla="*/ 33400 h 305"/>
              <a:gd name="T8" fmla="*/ 0 w 112"/>
              <a:gd name="T9" fmla="*/ 40223 h 305"/>
              <a:gd name="T10" fmla="*/ 0 w 112"/>
              <a:gd name="T11" fmla="*/ 27294 h 305"/>
              <a:gd name="T12" fmla="*/ 19135 w 112"/>
              <a:gd name="T13" fmla="*/ 14366 h 305"/>
              <a:gd name="T14" fmla="*/ 30828 w 112"/>
              <a:gd name="T15" fmla="*/ 0 h 305"/>
              <a:gd name="T16" fmla="*/ 39333 w 112"/>
              <a:gd name="T17" fmla="*/ 0 h 305"/>
              <a:gd name="T18" fmla="*/ 39333 w 112"/>
              <a:gd name="T19" fmla="*/ 109178 h 3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2" h="305">
                <a:moveTo>
                  <a:pt x="111" y="304"/>
                </a:moveTo>
                <a:lnTo>
                  <a:pt x="74" y="304"/>
                </a:lnTo>
                <a:lnTo>
                  <a:pt x="74" y="67"/>
                </a:lnTo>
                <a:cubicBezTo>
                  <a:pt x="65" y="76"/>
                  <a:pt x="53" y="84"/>
                  <a:pt x="39" y="93"/>
                </a:cubicBezTo>
                <a:cubicBezTo>
                  <a:pt x="25" y="102"/>
                  <a:pt x="12" y="108"/>
                  <a:pt x="0" y="112"/>
                </a:cubicBezTo>
                <a:lnTo>
                  <a:pt x="0" y="76"/>
                </a:lnTo>
                <a:cubicBezTo>
                  <a:pt x="21" y="66"/>
                  <a:pt x="39" y="54"/>
                  <a:pt x="54" y="40"/>
                </a:cubicBezTo>
                <a:cubicBezTo>
                  <a:pt x="69" y="26"/>
                  <a:pt x="81" y="13"/>
                  <a:pt x="87" y="0"/>
                </a:cubicBezTo>
                <a:lnTo>
                  <a:pt x="111" y="0"/>
                </a:lnTo>
                <a:lnTo>
                  <a:pt x="111" y="304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745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2" y="1419225"/>
            <a:ext cx="29114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Could Not Use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75920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MLAA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Unstable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Tough on X360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Edge-Based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Extra GPU cost on PS3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Temporal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Dynamic resolution adjustment in TFU2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Motion vs resolution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"Ideal" AA Filter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Multi-Platform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GPU, SPU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Reliable in production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Temporally Stable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Perception Based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Hide jaggies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Good Quality For Low Cost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5" y="2684464"/>
            <a:ext cx="6491287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1978025" y="2830513"/>
            <a:ext cx="5487988" cy="1860550"/>
          </a:xfrm>
          <a:prstGeom prst="roundRect">
            <a:avLst>
              <a:gd name="adj" fmla="val 8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What If …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/>
          </a:p>
          <a:p>
            <a:pPr marL="341313" indent="-341313" algn="ctr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4000" smtClean="0"/>
              <a:t>Create Pixel Coverage-Like Look</a:t>
            </a:r>
          </a:p>
        </p:txBody>
      </p:sp>
      <p:sp>
        <p:nvSpPr>
          <p:cNvPr id="20486" name="Freeform 5"/>
          <p:cNvSpPr>
            <a:spLocks noChangeArrowheads="1"/>
          </p:cNvSpPr>
          <p:nvPr/>
        </p:nvSpPr>
        <p:spPr bwMode="auto">
          <a:xfrm>
            <a:off x="5183188" y="3289300"/>
            <a:ext cx="458787" cy="471488"/>
          </a:xfrm>
          <a:custGeom>
            <a:avLst/>
            <a:gdLst>
              <a:gd name="T0" fmla="*/ 0 w 1275"/>
              <a:gd name="T1" fmla="*/ 471128 h 1311"/>
              <a:gd name="T2" fmla="*/ 0 w 1275"/>
              <a:gd name="T3" fmla="*/ 0 h 1311"/>
              <a:gd name="T4" fmla="*/ 458427 w 1275"/>
              <a:gd name="T5" fmla="*/ 0 h 1311"/>
              <a:gd name="T6" fmla="*/ 458427 w 1275"/>
              <a:gd name="T7" fmla="*/ 471128 h 1311"/>
              <a:gd name="T8" fmla="*/ 0 w 1275"/>
              <a:gd name="T9" fmla="*/ 471128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4C4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7" name="Freeform 6"/>
          <p:cNvSpPr>
            <a:spLocks noChangeArrowheads="1"/>
          </p:cNvSpPr>
          <p:nvPr/>
        </p:nvSpPr>
        <p:spPr bwMode="auto">
          <a:xfrm>
            <a:off x="4725989" y="3289300"/>
            <a:ext cx="458787" cy="471488"/>
          </a:xfrm>
          <a:custGeom>
            <a:avLst/>
            <a:gdLst>
              <a:gd name="T0" fmla="*/ 0 w 1275"/>
              <a:gd name="T1" fmla="*/ 471128 h 1311"/>
              <a:gd name="T2" fmla="*/ 0 w 1275"/>
              <a:gd name="T3" fmla="*/ 0 h 1311"/>
              <a:gd name="T4" fmla="*/ 458427 w 1275"/>
              <a:gd name="T5" fmla="*/ 0 h 1311"/>
              <a:gd name="T6" fmla="*/ 458427 w 1275"/>
              <a:gd name="T7" fmla="*/ 471128 h 1311"/>
              <a:gd name="T8" fmla="*/ 0 w 1275"/>
              <a:gd name="T9" fmla="*/ 471128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8" name="Freeform 7"/>
          <p:cNvSpPr>
            <a:spLocks noChangeArrowheads="1"/>
          </p:cNvSpPr>
          <p:nvPr/>
        </p:nvSpPr>
        <p:spPr bwMode="auto">
          <a:xfrm>
            <a:off x="4267200" y="3289300"/>
            <a:ext cx="458788" cy="471488"/>
          </a:xfrm>
          <a:custGeom>
            <a:avLst/>
            <a:gdLst>
              <a:gd name="T0" fmla="*/ 0 w 1275"/>
              <a:gd name="T1" fmla="*/ 471128 h 1311"/>
              <a:gd name="T2" fmla="*/ 0 w 1275"/>
              <a:gd name="T3" fmla="*/ 0 h 1311"/>
              <a:gd name="T4" fmla="*/ 458428 w 1275"/>
              <a:gd name="T5" fmla="*/ 0 h 1311"/>
              <a:gd name="T6" fmla="*/ 458428 w 1275"/>
              <a:gd name="T7" fmla="*/ 471128 h 1311"/>
              <a:gd name="T8" fmla="*/ 0 w 1275"/>
              <a:gd name="T9" fmla="*/ 471128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89" name="Freeform 8"/>
          <p:cNvSpPr>
            <a:spLocks noChangeArrowheads="1"/>
          </p:cNvSpPr>
          <p:nvPr/>
        </p:nvSpPr>
        <p:spPr bwMode="auto">
          <a:xfrm>
            <a:off x="3351215" y="3746500"/>
            <a:ext cx="458787" cy="471488"/>
          </a:xfrm>
          <a:custGeom>
            <a:avLst/>
            <a:gdLst>
              <a:gd name="T0" fmla="*/ 0 w 1275"/>
              <a:gd name="T1" fmla="*/ 471128 h 1311"/>
              <a:gd name="T2" fmla="*/ 0 w 1275"/>
              <a:gd name="T3" fmla="*/ 0 h 1311"/>
              <a:gd name="T4" fmla="*/ 458427 w 1275"/>
              <a:gd name="T5" fmla="*/ 0 h 1311"/>
              <a:gd name="T6" fmla="*/ 458427 w 1275"/>
              <a:gd name="T7" fmla="*/ 471128 h 1311"/>
              <a:gd name="T8" fmla="*/ 0 w 1275"/>
              <a:gd name="T9" fmla="*/ 471128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4C4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0" name="Freeform 9"/>
          <p:cNvSpPr>
            <a:spLocks noChangeArrowheads="1"/>
          </p:cNvSpPr>
          <p:nvPr/>
        </p:nvSpPr>
        <p:spPr bwMode="auto">
          <a:xfrm>
            <a:off x="2894015" y="3746500"/>
            <a:ext cx="458787" cy="471488"/>
          </a:xfrm>
          <a:custGeom>
            <a:avLst/>
            <a:gdLst>
              <a:gd name="T0" fmla="*/ 0 w 1275"/>
              <a:gd name="T1" fmla="*/ 471128 h 1311"/>
              <a:gd name="T2" fmla="*/ 0 w 1275"/>
              <a:gd name="T3" fmla="*/ 0 h 1311"/>
              <a:gd name="T4" fmla="*/ 458427 w 1275"/>
              <a:gd name="T5" fmla="*/ 0 h 1311"/>
              <a:gd name="T6" fmla="*/ 458427 w 1275"/>
              <a:gd name="T7" fmla="*/ 471128 h 1311"/>
              <a:gd name="T8" fmla="*/ 0 w 1275"/>
              <a:gd name="T9" fmla="*/ 471128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1" name="Freeform 10"/>
          <p:cNvSpPr>
            <a:spLocks noChangeArrowheads="1"/>
          </p:cNvSpPr>
          <p:nvPr/>
        </p:nvSpPr>
        <p:spPr bwMode="auto">
          <a:xfrm>
            <a:off x="2435225" y="3746500"/>
            <a:ext cx="458788" cy="471488"/>
          </a:xfrm>
          <a:custGeom>
            <a:avLst/>
            <a:gdLst>
              <a:gd name="T0" fmla="*/ 0 w 1275"/>
              <a:gd name="T1" fmla="*/ 471128 h 1311"/>
              <a:gd name="T2" fmla="*/ 0 w 1275"/>
              <a:gd name="T3" fmla="*/ 0 h 1311"/>
              <a:gd name="T4" fmla="*/ 458428 w 1275"/>
              <a:gd name="T5" fmla="*/ 0 h 1311"/>
              <a:gd name="T6" fmla="*/ 458428 w 1275"/>
              <a:gd name="T7" fmla="*/ 471128 h 1311"/>
              <a:gd name="T8" fmla="*/ 0 w 1275"/>
              <a:gd name="T9" fmla="*/ 471128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2" name="Freeform 11"/>
          <p:cNvSpPr>
            <a:spLocks noChangeArrowheads="1"/>
          </p:cNvSpPr>
          <p:nvPr/>
        </p:nvSpPr>
        <p:spPr bwMode="auto">
          <a:xfrm>
            <a:off x="1981202" y="4200525"/>
            <a:ext cx="5484813" cy="19050"/>
          </a:xfrm>
          <a:custGeom>
            <a:avLst/>
            <a:gdLst>
              <a:gd name="T0" fmla="*/ 0 w 15234"/>
              <a:gd name="T1" fmla="*/ 0 h 52"/>
              <a:gd name="T2" fmla="*/ 5484453 w 15234"/>
              <a:gd name="T3" fmla="*/ 0 h 52"/>
              <a:gd name="T4" fmla="*/ 5484453 w 15234"/>
              <a:gd name="T5" fmla="*/ 9525 h 52"/>
              <a:gd name="T6" fmla="*/ 5484453 w 15234"/>
              <a:gd name="T7" fmla="*/ 18684 h 52"/>
              <a:gd name="T8" fmla="*/ 0 w 15234"/>
              <a:gd name="T9" fmla="*/ 18684 h 52"/>
              <a:gd name="T10" fmla="*/ 0 w 15234"/>
              <a:gd name="T11" fmla="*/ 9525 h 52"/>
              <a:gd name="T12" fmla="*/ 0 w 15234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34" h="52">
                <a:moveTo>
                  <a:pt x="0" y="0"/>
                </a:moveTo>
                <a:lnTo>
                  <a:pt x="15233" y="0"/>
                </a:lnTo>
                <a:lnTo>
                  <a:pt x="15233" y="26"/>
                </a:lnTo>
                <a:lnTo>
                  <a:pt x="15233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3" name="Freeform 12"/>
          <p:cNvSpPr>
            <a:spLocks noChangeArrowheads="1"/>
          </p:cNvSpPr>
          <p:nvPr/>
        </p:nvSpPr>
        <p:spPr bwMode="auto">
          <a:xfrm>
            <a:off x="1981202" y="3743325"/>
            <a:ext cx="5484813" cy="19050"/>
          </a:xfrm>
          <a:custGeom>
            <a:avLst/>
            <a:gdLst>
              <a:gd name="T0" fmla="*/ 0 w 15234"/>
              <a:gd name="T1" fmla="*/ 0 h 52"/>
              <a:gd name="T2" fmla="*/ 5484453 w 15234"/>
              <a:gd name="T3" fmla="*/ 0 h 52"/>
              <a:gd name="T4" fmla="*/ 5484453 w 15234"/>
              <a:gd name="T5" fmla="*/ 9525 h 52"/>
              <a:gd name="T6" fmla="*/ 5484453 w 15234"/>
              <a:gd name="T7" fmla="*/ 18684 h 52"/>
              <a:gd name="T8" fmla="*/ 0 w 15234"/>
              <a:gd name="T9" fmla="*/ 18684 h 52"/>
              <a:gd name="T10" fmla="*/ 0 w 15234"/>
              <a:gd name="T11" fmla="*/ 9525 h 52"/>
              <a:gd name="T12" fmla="*/ 0 w 15234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34" h="52">
                <a:moveTo>
                  <a:pt x="0" y="0"/>
                </a:moveTo>
                <a:lnTo>
                  <a:pt x="15233" y="0"/>
                </a:lnTo>
                <a:lnTo>
                  <a:pt x="15233" y="26"/>
                </a:lnTo>
                <a:lnTo>
                  <a:pt x="15233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4" name="Freeform 13"/>
          <p:cNvSpPr>
            <a:spLocks noChangeArrowheads="1"/>
          </p:cNvSpPr>
          <p:nvPr/>
        </p:nvSpPr>
        <p:spPr bwMode="auto">
          <a:xfrm>
            <a:off x="1981202" y="3286125"/>
            <a:ext cx="5484813" cy="19050"/>
          </a:xfrm>
          <a:custGeom>
            <a:avLst/>
            <a:gdLst>
              <a:gd name="T0" fmla="*/ 0 w 15234"/>
              <a:gd name="T1" fmla="*/ 0 h 52"/>
              <a:gd name="T2" fmla="*/ 5484453 w 15234"/>
              <a:gd name="T3" fmla="*/ 0 h 52"/>
              <a:gd name="T4" fmla="*/ 5484453 w 15234"/>
              <a:gd name="T5" fmla="*/ 9525 h 52"/>
              <a:gd name="T6" fmla="*/ 5484453 w 15234"/>
              <a:gd name="T7" fmla="*/ 18684 h 52"/>
              <a:gd name="T8" fmla="*/ 0 w 15234"/>
              <a:gd name="T9" fmla="*/ 18684 h 52"/>
              <a:gd name="T10" fmla="*/ 0 w 15234"/>
              <a:gd name="T11" fmla="*/ 9525 h 52"/>
              <a:gd name="T12" fmla="*/ 0 w 15234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34" h="52">
                <a:moveTo>
                  <a:pt x="0" y="0"/>
                </a:moveTo>
                <a:lnTo>
                  <a:pt x="15233" y="0"/>
                </a:lnTo>
                <a:lnTo>
                  <a:pt x="15233" y="26"/>
                </a:lnTo>
                <a:lnTo>
                  <a:pt x="15233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5" name="Freeform 14"/>
          <p:cNvSpPr>
            <a:spLocks noChangeArrowheads="1"/>
          </p:cNvSpPr>
          <p:nvPr/>
        </p:nvSpPr>
        <p:spPr bwMode="auto">
          <a:xfrm>
            <a:off x="1981202" y="2828925"/>
            <a:ext cx="5484813" cy="19050"/>
          </a:xfrm>
          <a:custGeom>
            <a:avLst/>
            <a:gdLst>
              <a:gd name="T0" fmla="*/ 0 w 15234"/>
              <a:gd name="T1" fmla="*/ 0 h 52"/>
              <a:gd name="T2" fmla="*/ 5484453 w 15234"/>
              <a:gd name="T3" fmla="*/ 0 h 52"/>
              <a:gd name="T4" fmla="*/ 5484453 w 15234"/>
              <a:gd name="T5" fmla="*/ 9525 h 52"/>
              <a:gd name="T6" fmla="*/ 5484453 w 15234"/>
              <a:gd name="T7" fmla="*/ 18684 h 52"/>
              <a:gd name="T8" fmla="*/ 0 w 15234"/>
              <a:gd name="T9" fmla="*/ 18684 h 52"/>
              <a:gd name="T10" fmla="*/ 0 w 15234"/>
              <a:gd name="T11" fmla="*/ 9525 h 52"/>
              <a:gd name="T12" fmla="*/ 0 w 15234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34" h="52">
                <a:moveTo>
                  <a:pt x="0" y="0"/>
                </a:moveTo>
                <a:lnTo>
                  <a:pt x="15233" y="0"/>
                </a:lnTo>
                <a:lnTo>
                  <a:pt x="15233" y="26"/>
                </a:lnTo>
                <a:lnTo>
                  <a:pt x="15233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6" name="Freeform 15"/>
          <p:cNvSpPr>
            <a:spLocks noChangeArrowheads="1"/>
          </p:cNvSpPr>
          <p:nvPr/>
        </p:nvSpPr>
        <p:spPr bwMode="auto">
          <a:xfrm>
            <a:off x="19716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7" name="Freeform 16"/>
          <p:cNvSpPr>
            <a:spLocks noChangeArrowheads="1"/>
          </p:cNvSpPr>
          <p:nvPr/>
        </p:nvSpPr>
        <p:spPr bwMode="auto">
          <a:xfrm>
            <a:off x="24288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8" name="Freeform 17"/>
          <p:cNvSpPr>
            <a:spLocks noChangeArrowheads="1"/>
          </p:cNvSpPr>
          <p:nvPr/>
        </p:nvSpPr>
        <p:spPr bwMode="auto">
          <a:xfrm>
            <a:off x="28860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499" name="Freeform 18"/>
          <p:cNvSpPr>
            <a:spLocks noChangeArrowheads="1"/>
          </p:cNvSpPr>
          <p:nvPr/>
        </p:nvSpPr>
        <p:spPr bwMode="auto">
          <a:xfrm>
            <a:off x="33432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0" name="Freeform 19"/>
          <p:cNvSpPr>
            <a:spLocks noChangeArrowheads="1"/>
          </p:cNvSpPr>
          <p:nvPr/>
        </p:nvSpPr>
        <p:spPr bwMode="auto">
          <a:xfrm>
            <a:off x="38004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1" name="Freeform 20"/>
          <p:cNvSpPr>
            <a:spLocks noChangeArrowheads="1"/>
          </p:cNvSpPr>
          <p:nvPr/>
        </p:nvSpPr>
        <p:spPr bwMode="auto">
          <a:xfrm>
            <a:off x="42576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2" name="Freeform 21"/>
          <p:cNvSpPr>
            <a:spLocks noChangeArrowheads="1"/>
          </p:cNvSpPr>
          <p:nvPr/>
        </p:nvSpPr>
        <p:spPr bwMode="auto">
          <a:xfrm>
            <a:off x="47148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3" name="Freeform 22"/>
          <p:cNvSpPr>
            <a:spLocks noChangeArrowheads="1"/>
          </p:cNvSpPr>
          <p:nvPr/>
        </p:nvSpPr>
        <p:spPr bwMode="auto">
          <a:xfrm>
            <a:off x="51720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4" name="Freeform 23"/>
          <p:cNvSpPr>
            <a:spLocks noChangeArrowheads="1"/>
          </p:cNvSpPr>
          <p:nvPr/>
        </p:nvSpPr>
        <p:spPr bwMode="auto">
          <a:xfrm>
            <a:off x="56292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5" name="Freeform 24"/>
          <p:cNvSpPr>
            <a:spLocks noChangeArrowheads="1"/>
          </p:cNvSpPr>
          <p:nvPr/>
        </p:nvSpPr>
        <p:spPr bwMode="auto">
          <a:xfrm>
            <a:off x="1981202" y="4679950"/>
            <a:ext cx="5484813" cy="19050"/>
          </a:xfrm>
          <a:custGeom>
            <a:avLst/>
            <a:gdLst>
              <a:gd name="T0" fmla="*/ 0 w 15234"/>
              <a:gd name="T1" fmla="*/ 0 h 52"/>
              <a:gd name="T2" fmla="*/ 5484453 w 15234"/>
              <a:gd name="T3" fmla="*/ 0 h 52"/>
              <a:gd name="T4" fmla="*/ 5484453 w 15234"/>
              <a:gd name="T5" fmla="*/ 9525 h 52"/>
              <a:gd name="T6" fmla="*/ 5484453 w 15234"/>
              <a:gd name="T7" fmla="*/ 18684 h 52"/>
              <a:gd name="T8" fmla="*/ 0 w 15234"/>
              <a:gd name="T9" fmla="*/ 18684 h 52"/>
              <a:gd name="T10" fmla="*/ 0 w 15234"/>
              <a:gd name="T11" fmla="*/ 9525 h 52"/>
              <a:gd name="T12" fmla="*/ 0 w 15234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234" h="52">
                <a:moveTo>
                  <a:pt x="0" y="0"/>
                </a:moveTo>
                <a:lnTo>
                  <a:pt x="15233" y="0"/>
                </a:lnTo>
                <a:lnTo>
                  <a:pt x="15233" y="26"/>
                </a:lnTo>
                <a:lnTo>
                  <a:pt x="15233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6" name="Freeform 25"/>
          <p:cNvSpPr>
            <a:spLocks noChangeArrowheads="1"/>
          </p:cNvSpPr>
          <p:nvPr/>
        </p:nvSpPr>
        <p:spPr bwMode="auto">
          <a:xfrm>
            <a:off x="7007225" y="2833689"/>
            <a:ext cx="458788" cy="471487"/>
          </a:xfrm>
          <a:custGeom>
            <a:avLst/>
            <a:gdLst>
              <a:gd name="T0" fmla="*/ 0 w 1275"/>
              <a:gd name="T1" fmla="*/ 471127 h 1311"/>
              <a:gd name="T2" fmla="*/ 0 w 1275"/>
              <a:gd name="T3" fmla="*/ 0 h 1311"/>
              <a:gd name="T4" fmla="*/ 458428 w 1275"/>
              <a:gd name="T5" fmla="*/ 0 h 1311"/>
              <a:gd name="T6" fmla="*/ 458428 w 1275"/>
              <a:gd name="T7" fmla="*/ 471127 h 1311"/>
              <a:gd name="T8" fmla="*/ 0 w 1275"/>
              <a:gd name="T9" fmla="*/ 471127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4C4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7" name="Freeform 26"/>
          <p:cNvSpPr>
            <a:spLocks noChangeArrowheads="1"/>
          </p:cNvSpPr>
          <p:nvPr/>
        </p:nvSpPr>
        <p:spPr bwMode="auto">
          <a:xfrm>
            <a:off x="6550025" y="2833689"/>
            <a:ext cx="458788" cy="471487"/>
          </a:xfrm>
          <a:custGeom>
            <a:avLst/>
            <a:gdLst>
              <a:gd name="T0" fmla="*/ 0 w 1275"/>
              <a:gd name="T1" fmla="*/ 471127 h 1311"/>
              <a:gd name="T2" fmla="*/ 0 w 1275"/>
              <a:gd name="T3" fmla="*/ 0 h 1311"/>
              <a:gd name="T4" fmla="*/ 458428 w 1275"/>
              <a:gd name="T5" fmla="*/ 0 h 1311"/>
              <a:gd name="T6" fmla="*/ 458428 w 1275"/>
              <a:gd name="T7" fmla="*/ 471127 h 1311"/>
              <a:gd name="T8" fmla="*/ 0 w 1275"/>
              <a:gd name="T9" fmla="*/ 471127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99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8" name="Freeform 27"/>
          <p:cNvSpPr>
            <a:spLocks noChangeArrowheads="1"/>
          </p:cNvSpPr>
          <p:nvPr/>
        </p:nvSpPr>
        <p:spPr bwMode="auto">
          <a:xfrm>
            <a:off x="6091240" y="2833689"/>
            <a:ext cx="458787" cy="471487"/>
          </a:xfrm>
          <a:custGeom>
            <a:avLst/>
            <a:gdLst>
              <a:gd name="T0" fmla="*/ 0 w 1275"/>
              <a:gd name="T1" fmla="*/ 471127 h 1311"/>
              <a:gd name="T2" fmla="*/ 0 w 1275"/>
              <a:gd name="T3" fmla="*/ 0 h 1311"/>
              <a:gd name="T4" fmla="*/ 458427 w 1275"/>
              <a:gd name="T5" fmla="*/ 0 h 1311"/>
              <a:gd name="T6" fmla="*/ 458427 w 1275"/>
              <a:gd name="T7" fmla="*/ 471127 h 1311"/>
              <a:gd name="T8" fmla="*/ 0 w 1275"/>
              <a:gd name="T9" fmla="*/ 471127 h 1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75" h="1311">
                <a:moveTo>
                  <a:pt x="0" y="1310"/>
                </a:moveTo>
                <a:lnTo>
                  <a:pt x="0" y="0"/>
                </a:lnTo>
                <a:lnTo>
                  <a:pt x="1274" y="0"/>
                </a:lnTo>
                <a:lnTo>
                  <a:pt x="1274" y="1310"/>
                </a:lnTo>
                <a:lnTo>
                  <a:pt x="0" y="1310"/>
                </a:lnTo>
              </a:path>
            </a:pathLst>
          </a:cu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09" name="Freeform 28"/>
          <p:cNvSpPr>
            <a:spLocks noChangeArrowheads="1"/>
          </p:cNvSpPr>
          <p:nvPr/>
        </p:nvSpPr>
        <p:spPr bwMode="auto">
          <a:xfrm>
            <a:off x="60864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0" name="Freeform 29"/>
          <p:cNvSpPr>
            <a:spLocks noChangeArrowheads="1"/>
          </p:cNvSpPr>
          <p:nvPr/>
        </p:nvSpPr>
        <p:spPr bwMode="auto">
          <a:xfrm>
            <a:off x="65436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1" name="Freeform 30"/>
          <p:cNvSpPr>
            <a:spLocks noChangeArrowheads="1"/>
          </p:cNvSpPr>
          <p:nvPr/>
        </p:nvSpPr>
        <p:spPr bwMode="auto">
          <a:xfrm>
            <a:off x="70008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2" name="Freeform 31"/>
          <p:cNvSpPr>
            <a:spLocks noChangeArrowheads="1"/>
          </p:cNvSpPr>
          <p:nvPr/>
        </p:nvSpPr>
        <p:spPr bwMode="auto">
          <a:xfrm>
            <a:off x="7458075" y="2838450"/>
            <a:ext cx="19050" cy="1843088"/>
          </a:xfrm>
          <a:custGeom>
            <a:avLst/>
            <a:gdLst>
              <a:gd name="T0" fmla="*/ 18684 w 52"/>
              <a:gd name="T1" fmla="*/ 0 h 5121"/>
              <a:gd name="T2" fmla="*/ 18684 w 52"/>
              <a:gd name="T3" fmla="*/ 1842728 h 5121"/>
              <a:gd name="T4" fmla="*/ 9525 w 52"/>
              <a:gd name="T5" fmla="*/ 1842728 h 5121"/>
              <a:gd name="T6" fmla="*/ 0 w 52"/>
              <a:gd name="T7" fmla="*/ 1842728 h 5121"/>
              <a:gd name="T8" fmla="*/ 0 w 52"/>
              <a:gd name="T9" fmla="*/ 0 h 5121"/>
              <a:gd name="T10" fmla="*/ 9525 w 52"/>
              <a:gd name="T11" fmla="*/ 0 h 5121"/>
              <a:gd name="T12" fmla="*/ 18684 w 52"/>
              <a:gd name="T13" fmla="*/ 0 h 51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5121">
                <a:moveTo>
                  <a:pt x="51" y="0"/>
                </a:moveTo>
                <a:lnTo>
                  <a:pt x="51" y="5120"/>
                </a:lnTo>
                <a:lnTo>
                  <a:pt x="26" y="5120"/>
                </a:lnTo>
                <a:lnTo>
                  <a:pt x="0" y="5120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0513" name="Freeform 32"/>
          <p:cNvSpPr>
            <a:spLocks noChangeArrowheads="1"/>
          </p:cNvSpPr>
          <p:nvPr/>
        </p:nvSpPr>
        <p:spPr bwMode="auto">
          <a:xfrm>
            <a:off x="1984377" y="3295651"/>
            <a:ext cx="5483225" cy="1393825"/>
          </a:xfrm>
          <a:custGeom>
            <a:avLst/>
            <a:gdLst>
              <a:gd name="T0" fmla="*/ 0 w 15232"/>
              <a:gd name="T1" fmla="*/ 1393465 h 3870"/>
              <a:gd name="T2" fmla="*/ 3240 w 15232"/>
              <a:gd name="T3" fmla="*/ 914090 h 3870"/>
              <a:gd name="T4" fmla="*/ 1822582 w 15232"/>
              <a:gd name="T5" fmla="*/ 913009 h 3870"/>
              <a:gd name="T6" fmla="*/ 1824022 w 15232"/>
              <a:gd name="T7" fmla="*/ 453803 h 3870"/>
              <a:gd name="T8" fmla="*/ 3655243 w 15232"/>
              <a:gd name="T9" fmla="*/ 456685 h 3870"/>
              <a:gd name="T10" fmla="*/ 3655603 w 15232"/>
              <a:gd name="T11" fmla="*/ 0 h 3870"/>
              <a:gd name="T12" fmla="*/ 5482865 w 15232"/>
              <a:gd name="T13" fmla="*/ 0 h 3870"/>
              <a:gd name="T14" fmla="*/ 5482865 w 15232"/>
              <a:gd name="T15" fmla="*/ 1393465 h 3870"/>
              <a:gd name="T16" fmla="*/ 0 w 15232"/>
              <a:gd name="T17" fmla="*/ 1393465 h 38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32" h="3870">
                <a:moveTo>
                  <a:pt x="0" y="3869"/>
                </a:moveTo>
                <a:lnTo>
                  <a:pt x="9" y="2538"/>
                </a:lnTo>
                <a:lnTo>
                  <a:pt x="5063" y="2535"/>
                </a:lnTo>
                <a:lnTo>
                  <a:pt x="5067" y="1260"/>
                </a:lnTo>
                <a:lnTo>
                  <a:pt x="10154" y="1268"/>
                </a:lnTo>
                <a:lnTo>
                  <a:pt x="10155" y="0"/>
                </a:lnTo>
                <a:lnTo>
                  <a:pt x="15231" y="0"/>
                </a:lnTo>
                <a:lnTo>
                  <a:pt x="15231" y="3869"/>
                </a:lnTo>
                <a:lnTo>
                  <a:pt x="0" y="386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Fresnel Term Based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(</a:t>
            </a:r>
            <a:r>
              <a:rPr lang="en-US" i="1" smtClean="0"/>
              <a:t> </a:t>
            </a:r>
            <a:r>
              <a:rPr lang="en-US" b="1" i="1" smtClean="0"/>
              <a:t>N</a:t>
            </a:r>
            <a:r>
              <a:rPr lang="en-US" i="1" smtClean="0">
                <a:cs typeface="Arial" charset="0"/>
              </a:rPr>
              <a:t>·</a:t>
            </a:r>
            <a:r>
              <a:rPr lang="en-US" b="1" i="1" smtClean="0"/>
              <a:t>V</a:t>
            </a:r>
            <a:r>
              <a:rPr lang="en-US" i="1" smtClean="0"/>
              <a:t> </a:t>
            </a:r>
            <a:r>
              <a:rPr lang="en-US" smtClean="0"/>
              <a:t>)</a:t>
            </a:r>
            <a:r>
              <a:rPr lang="en-US" b="1" i="1" baseline="33000" smtClean="0"/>
              <a:t>n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Re-Blend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Curved Surfaces Only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Hard To Control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5" y="1974850"/>
            <a:ext cx="514508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796925"/>
            <a:ext cx="393065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390775"/>
            <a:ext cx="333375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651250"/>
            <a:ext cx="333375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Depth Based Gradients</a:t>
            </a:r>
          </a:p>
        </p:txBody>
      </p:sp>
      <p:sp>
        <p:nvSpPr>
          <p:cNvPr id="2253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Edge Gradients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Depth box-blur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Adjust levels locally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Re-Blend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Flat Surfaces</a:t>
            </a: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5" y="2298700"/>
            <a:ext cx="3227387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5" y="3560764"/>
            <a:ext cx="3227387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5" y="960439"/>
            <a:ext cx="3227387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390775"/>
            <a:ext cx="333375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651250"/>
            <a:ext cx="333375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401639"/>
            <a:ext cx="29718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6130925" y="566738"/>
            <a:ext cx="2520950" cy="1801812"/>
          </a:xfrm>
          <a:prstGeom prst="roundRect">
            <a:avLst>
              <a:gd name="adj" fmla="val 8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58" name="Freeform 5"/>
          <p:cNvSpPr>
            <a:spLocks noChangeArrowheads="1"/>
          </p:cNvSpPr>
          <p:nvPr/>
        </p:nvSpPr>
        <p:spPr bwMode="auto">
          <a:xfrm>
            <a:off x="6854827" y="571501"/>
            <a:ext cx="1793875" cy="1793875"/>
          </a:xfrm>
          <a:custGeom>
            <a:avLst/>
            <a:gdLst>
              <a:gd name="T0" fmla="*/ 0 w 4984"/>
              <a:gd name="T1" fmla="*/ 1793515 h 4984"/>
              <a:gd name="T2" fmla="*/ 1076181 w 4984"/>
              <a:gd name="T3" fmla="*/ 0 h 4984"/>
              <a:gd name="T4" fmla="*/ 1793515 w 4984"/>
              <a:gd name="T5" fmla="*/ 0 h 4984"/>
              <a:gd name="T6" fmla="*/ 1793515 w 4984"/>
              <a:gd name="T7" fmla="*/ 1793515 h 4984"/>
              <a:gd name="T8" fmla="*/ 0 w 4984"/>
              <a:gd name="T9" fmla="*/ 1793515 h 49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84" h="4984">
                <a:moveTo>
                  <a:pt x="0" y="4983"/>
                </a:moveTo>
                <a:lnTo>
                  <a:pt x="2990" y="0"/>
                </a:lnTo>
                <a:lnTo>
                  <a:pt x="4983" y="0"/>
                </a:lnTo>
                <a:lnTo>
                  <a:pt x="4983" y="4983"/>
                </a:lnTo>
                <a:lnTo>
                  <a:pt x="0" y="4983"/>
                </a:lnTo>
              </a:path>
            </a:pathLst>
          </a:custGeom>
          <a:gradFill rotWithShape="0">
            <a:gsLst>
              <a:gs pos="0">
                <a:srgbClr val="CCCCCC"/>
              </a:gs>
              <a:gs pos="100000">
                <a:srgbClr val="9999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59" name="Freeform 6"/>
          <p:cNvSpPr>
            <a:spLocks noChangeArrowheads="1"/>
          </p:cNvSpPr>
          <p:nvPr/>
        </p:nvSpPr>
        <p:spPr bwMode="auto">
          <a:xfrm>
            <a:off x="5851525" y="55564"/>
            <a:ext cx="2184400" cy="1271587"/>
          </a:xfrm>
          <a:custGeom>
            <a:avLst/>
            <a:gdLst>
              <a:gd name="T0" fmla="*/ 0 w 6068"/>
              <a:gd name="T1" fmla="*/ 1255391 h 3533"/>
              <a:gd name="T2" fmla="*/ 2174680 w 6068"/>
              <a:gd name="T3" fmla="*/ 0 h 3533"/>
              <a:gd name="T4" fmla="*/ 2179360 w 6068"/>
              <a:gd name="T5" fmla="*/ 7918 h 3533"/>
              <a:gd name="T6" fmla="*/ 2184040 w 6068"/>
              <a:gd name="T7" fmla="*/ 15836 h 3533"/>
              <a:gd name="T8" fmla="*/ 9360 w 6068"/>
              <a:gd name="T9" fmla="*/ 1271227 h 3533"/>
              <a:gd name="T10" fmla="*/ 4680 w 6068"/>
              <a:gd name="T11" fmla="*/ 1263309 h 3533"/>
              <a:gd name="T12" fmla="*/ 0 w 6068"/>
              <a:gd name="T13" fmla="*/ 1255391 h 3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8" h="3533">
                <a:moveTo>
                  <a:pt x="0" y="3488"/>
                </a:moveTo>
                <a:lnTo>
                  <a:pt x="6041" y="0"/>
                </a:lnTo>
                <a:lnTo>
                  <a:pt x="6054" y="22"/>
                </a:lnTo>
                <a:lnTo>
                  <a:pt x="6067" y="44"/>
                </a:lnTo>
                <a:lnTo>
                  <a:pt x="26" y="3532"/>
                </a:lnTo>
                <a:lnTo>
                  <a:pt x="13" y="3510"/>
                </a:lnTo>
                <a:lnTo>
                  <a:pt x="0" y="3488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0" name="Freeform 7"/>
          <p:cNvSpPr>
            <a:spLocks noChangeArrowheads="1"/>
          </p:cNvSpPr>
          <p:nvPr/>
        </p:nvSpPr>
        <p:spPr bwMode="auto">
          <a:xfrm>
            <a:off x="6030913" y="366714"/>
            <a:ext cx="2184400" cy="1271587"/>
          </a:xfrm>
          <a:custGeom>
            <a:avLst/>
            <a:gdLst>
              <a:gd name="T0" fmla="*/ 0 w 6068"/>
              <a:gd name="T1" fmla="*/ 1255391 h 3533"/>
              <a:gd name="T2" fmla="*/ 2174680 w 6068"/>
              <a:gd name="T3" fmla="*/ 0 h 3533"/>
              <a:gd name="T4" fmla="*/ 2179360 w 6068"/>
              <a:gd name="T5" fmla="*/ 7918 h 3533"/>
              <a:gd name="T6" fmla="*/ 2184040 w 6068"/>
              <a:gd name="T7" fmla="*/ 15836 h 3533"/>
              <a:gd name="T8" fmla="*/ 9360 w 6068"/>
              <a:gd name="T9" fmla="*/ 1271227 h 3533"/>
              <a:gd name="T10" fmla="*/ 4680 w 6068"/>
              <a:gd name="T11" fmla="*/ 1263309 h 3533"/>
              <a:gd name="T12" fmla="*/ 0 w 6068"/>
              <a:gd name="T13" fmla="*/ 1255391 h 3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8" h="3533">
                <a:moveTo>
                  <a:pt x="0" y="3488"/>
                </a:moveTo>
                <a:lnTo>
                  <a:pt x="6041" y="0"/>
                </a:lnTo>
                <a:lnTo>
                  <a:pt x="6054" y="22"/>
                </a:lnTo>
                <a:lnTo>
                  <a:pt x="6067" y="44"/>
                </a:lnTo>
                <a:lnTo>
                  <a:pt x="26" y="3532"/>
                </a:lnTo>
                <a:lnTo>
                  <a:pt x="13" y="3510"/>
                </a:lnTo>
                <a:lnTo>
                  <a:pt x="0" y="3488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1" name="Freeform 8"/>
          <p:cNvSpPr>
            <a:spLocks noChangeArrowheads="1"/>
          </p:cNvSpPr>
          <p:nvPr/>
        </p:nvSpPr>
        <p:spPr bwMode="auto">
          <a:xfrm>
            <a:off x="6210300" y="677864"/>
            <a:ext cx="2184400" cy="1271587"/>
          </a:xfrm>
          <a:custGeom>
            <a:avLst/>
            <a:gdLst>
              <a:gd name="T0" fmla="*/ 0 w 6068"/>
              <a:gd name="T1" fmla="*/ 1255391 h 3533"/>
              <a:gd name="T2" fmla="*/ 2174680 w 6068"/>
              <a:gd name="T3" fmla="*/ 0 h 3533"/>
              <a:gd name="T4" fmla="*/ 2179360 w 6068"/>
              <a:gd name="T5" fmla="*/ 7918 h 3533"/>
              <a:gd name="T6" fmla="*/ 2184040 w 6068"/>
              <a:gd name="T7" fmla="*/ 15836 h 3533"/>
              <a:gd name="T8" fmla="*/ 9360 w 6068"/>
              <a:gd name="T9" fmla="*/ 1271227 h 3533"/>
              <a:gd name="T10" fmla="*/ 4680 w 6068"/>
              <a:gd name="T11" fmla="*/ 1263309 h 3533"/>
              <a:gd name="T12" fmla="*/ 0 w 6068"/>
              <a:gd name="T13" fmla="*/ 1255391 h 3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8" h="3533">
                <a:moveTo>
                  <a:pt x="0" y="3488"/>
                </a:moveTo>
                <a:lnTo>
                  <a:pt x="6041" y="0"/>
                </a:lnTo>
                <a:lnTo>
                  <a:pt x="6054" y="22"/>
                </a:lnTo>
                <a:lnTo>
                  <a:pt x="6067" y="44"/>
                </a:lnTo>
                <a:lnTo>
                  <a:pt x="26" y="3532"/>
                </a:lnTo>
                <a:lnTo>
                  <a:pt x="13" y="3510"/>
                </a:lnTo>
                <a:lnTo>
                  <a:pt x="0" y="3488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2" name="Freeform 9"/>
          <p:cNvSpPr>
            <a:spLocks noChangeArrowheads="1"/>
          </p:cNvSpPr>
          <p:nvPr/>
        </p:nvSpPr>
        <p:spPr bwMode="auto">
          <a:xfrm>
            <a:off x="6389688" y="987425"/>
            <a:ext cx="2184400" cy="1271588"/>
          </a:xfrm>
          <a:custGeom>
            <a:avLst/>
            <a:gdLst>
              <a:gd name="T0" fmla="*/ 0 w 6068"/>
              <a:gd name="T1" fmla="*/ 1255392 h 3533"/>
              <a:gd name="T2" fmla="*/ 2174680 w 6068"/>
              <a:gd name="T3" fmla="*/ 0 h 3533"/>
              <a:gd name="T4" fmla="*/ 2179360 w 6068"/>
              <a:gd name="T5" fmla="*/ 7918 h 3533"/>
              <a:gd name="T6" fmla="*/ 2184040 w 6068"/>
              <a:gd name="T7" fmla="*/ 15836 h 3533"/>
              <a:gd name="T8" fmla="*/ 9360 w 6068"/>
              <a:gd name="T9" fmla="*/ 1271228 h 3533"/>
              <a:gd name="T10" fmla="*/ 4680 w 6068"/>
              <a:gd name="T11" fmla="*/ 1263310 h 3533"/>
              <a:gd name="T12" fmla="*/ 0 w 6068"/>
              <a:gd name="T13" fmla="*/ 1255392 h 3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8" h="3533">
                <a:moveTo>
                  <a:pt x="0" y="3488"/>
                </a:moveTo>
                <a:lnTo>
                  <a:pt x="6041" y="0"/>
                </a:lnTo>
                <a:lnTo>
                  <a:pt x="6054" y="22"/>
                </a:lnTo>
                <a:lnTo>
                  <a:pt x="6067" y="44"/>
                </a:lnTo>
                <a:lnTo>
                  <a:pt x="26" y="3532"/>
                </a:lnTo>
                <a:lnTo>
                  <a:pt x="13" y="3510"/>
                </a:lnTo>
                <a:lnTo>
                  <a:pt x="0" y="3488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3" name="Freeform 10"/>
          <p:cNvSpPr>
            <a:spLocks noChangeArrowheads="1"/>
          </p:cNvSpPr>
          <p:nvPr/>
        </p:nvSpPr>
        <p:spPr bwMode="auto">
          <a:xfrm>
            <a:off x="6569075" y="1298575"/>
            <a:ext cx="2184400" cy="1271588"/>
          </a:xfrm>
          <a:custGeom>
            <a:avLst/>
            <a:gdLst>
              <a:gd name="T0" fmla="*/ 0 w 6068"/>
              <a:gd name="T1" fmla="*/ 1255392 h 3533"/>
              <a:gd name="T2" fmla="*/ 2174680 w 6068"/>
              <a:gd name="T3" fmla="*/ 0 h 3533"/>
              <a:gd name="T4" fmla="*/ 2179360 w 6068"/>
              <a:gd name="T5" fmla="*/ 7918 h 3533"/>
              <a:gd name="T6" fmla="*/ 2184040 w 6068"/>
              <a:gd name="T7" fmla="*/ 15836 h 3533"/>
              <a:gd name="T8" fmla="*/ 9360 w 6068"/>
              <a:gd name="T9" fmla="*/ 1271228 h 3533"/>
              <a:gd name="T10" fmla="*/ 4680 w 6068"/>
              <a:gd name="T11" fmla="*/ 1263310 h 3533"/>
              <a:gd name="T12" fmla="*/ 0 w 6068"/>
              <a:gd name="T13" fmla="*/ 1255392 h 3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8" h="3533">
                <a:moveTo>
                  <a:pt x="0" y="3488"/>
                </a:moveTo>
                <a:lnTo>
                  <a:pt x="6041" y="0"/>
                </a:lnTo>
                <a:lnTo>
                  <a:pt x="6054" y="22"/>
                </a:lnTo>
                <a:lnTo>
                  <a:pt x="6067" y="44"/>
                </a:lnTo>
                <a:lnTo>
                  <a:pt x="26" y="3532"/>
                </a:lnTo>
                <a:lnTo>
                  <a:pt x="13" y="3510"/>
                </a:lnTo>
                <a:lnTo>
                  <a:pt x="0" y="3488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4" name="Freeform 11"/>
          <p:cNvSpPr>
            <a:spLocks noChangeArrowheads="1"/>
          </p:cNvSpPr>
          <p:nvPr/>
        </p:nvSpPr>
        <p:spPr bwMode="auto">
          <a:xfrm>
            <a:off x="6748463" y="1609725"/>
            <a:ext cx="2184400" cy="1271588"/>
          </a:xfrm>
          <a:custGeom>
            <a:avLst/>
            <a:gdLst>
              <a:gd name="T0" fmla="*/ 0 w 6068"/>
              <a:gd name="T1" fmla="*/ 1255392 h 3533"/>
              <a:gd name="T2" fmla="*/ 2174680 w 6068"/>
              <a:gd name="T3" fmla="*/ 0 h 3533"/>
              <a:gd name="T4" fmla="*/ 2179360 w 6068"/>
              <a:gd name="T5" fmla="*/ 7918 h 3533"/>
              <a:gd name="T6" fmla="*/ 2184040 w 6068"/>
              <a:gd name="T7" fmla="*/ 15836 h 3533"/>
              <a:gd name="T8" fmla="*/ 9360 w 6068"/>
              <a:gd name="T9" fmla="*/ 1271228 h 3533"/>
              <a:gd name="T10" fmla="*/ 4680 w 6068"/>
              <a:gd name="T11" fmla="*/ 1263310 h 3533"/>
              <a:gd name="T12" fmla="*/ 0 w 6068"/>
              <a:gd name="T13" fmla="*/ 1255392 h 3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8" h="3533">
                <a:moveTo>
                  <a:pt x="0" y="3488"/>
                </a:moveTo>
                <a:lnTo>
                  <a:pt x="6041" y="0"/>
                </a:lnTo>
                <a:lnTo>
                  <a:pt x="6054" y="22"/>
                </a:lnTo>
                <a:lnTo>
                  <a:pt x="6067" y="44"/>
                </a:lnTo>
                <a:lnTo>
                  <a:pt x="26" y="3532"/>
                </a:lnTo>
                <a:lnTo>
                  <a:pt x="13" y="3510"/>
                </a:lnTo>
                <a:lnTo>
                  <a:pt x="0" y="3488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Freeform 12"/>
          <p:cNvSpPr>
            <a:spLocks noChangeArrowheads="1"/>
          </p:cNvSpPr>
          <p:nvPr/>
        </p:nvSpPr>
        <p:spPr bwMode="auto">
          <a:xfrm>
            <a:off x="5848352" y="1314450"/>
            <a:ext cx="912813" cy="1562100"/>
          </a:xfrm>
          <a:custGeom>
            <a:avLst/>
            <a:gdLst>
              <a:gd name="T0" fmla="*/ 15837 w 2536"/>
              <a:gd name="T1" fmla="*/ 0 h 4341"/>
              <a:gd name="T2" fmla="*/ 912453 w 2536"/>
              <a:gd name="T3" fmla="*/ 1552744 h 4341"/>
              <a:gd name="T4" fmla="*/ 904534 w 2536"/>
              <a:gd name="T5" fmla="*/ 1557422 h 4341"/>
              <a:gd name="T6" fmla="*/ 896616 w 2536"/>
              <a:gd name="T7" fmla="*/ 1561740 h 4341"/>
              <a:gd name="T8" fmla="*/ 0 w 2536"/>
              <a:gd name="T9" fmla="*/ 8996 h 4341"/>
              <a:gd name="T10" fmla="*/ 7919 w 2536"/>
              <a:gd name="T11" fmla="*/ 4678 h 4341"/>
              <a:gd name="T12" fmla="*/ 15837 w 2536"/>
              <a:gd name="T13" fmla="*/ 0 h 43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6" h="4341">
                <a:moveTo>
                  <a:pt x="44" y="0"/>
                </a:moveTo>
                <a:lnTo>
                  <a:pt x="2535" y="4315"/>
                </a:lnTo>
                <a:lnTo>
                  <a:pt x="2513" y="4328"/>
                </a:lnTo>
                <a:lnTo>
                  <a:pt x="2491" y="4340"/>
                </a:lnTo>
                <a:lnTo>
                  <a:pt x="0" y="25"/>
                </a:lnTo>
                <a:lnTo>
                  <a:pt x="22" y="13"/>
                </a:lnTo>
                <a:lnTo>
                  <a:pt x="44" y="0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6" name="Freeform 13"/>
          <p:cNvSpPr>
            <a:spLocks noChangeArrowheads="1"/>
          </p:cNvSpPr>
          <p:nvPr/>
        </p:nvSpPr>
        <p:spPr bwMode="auto">
          <a:xfrm>
            <a:off x="6159502" y="1135063"/>
            <a:ext cx="912813" cy="1562100"/>
          </a:xfrm>
          <a:custGeom>
            <a:avLst/>
            <a:gdLst>
              <a:gd name="T0" fmla="*/ 15837 w 2536"/>
              <a:gd name="T1" fmla="*/ 0 h 4341"/>
              <a:gd name="T2" fmla="*/ 912453 w 2536"/>
              <a:gd name="T3" fmla="*/ 1552744 h 4341"/>
              <a:gd name="T4" fmla="*/ 904534 w 2536"/>
              <a:gd name="T5" fmla="*/ 1557422 h 4341"/>
              <a:gd name="T6" fmla="*/ 896616 w 2536"/>
              <a:gd name="T7" fmla="*/ 1561740 h 4341"/>
              <a:gd name="T8" fmla="*/ 0 w 2536"/>
              <a:gd name="T9" fmla="*/ 8996 h 4341"/>
              <a:gd name="T10" fmla="*/ 7919 w 2536"/>
              <a:gd name="T11" fmla="*/ 4678 h 4341"/>
              <a:gd name="T12" fmla="*/ 15837 w 2536"/>
              <a:gd name="T13" fmla="*/ 0 h 43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6" h="4341">
                <a:moveTo>
                  <a:pt x="44" y="0"/>
                </a:moveTo>
                <a:lnTo>
                  <a:pt x="2535" y="4315"/>
                </a:lnTo>
                <a:lnTo>
                  <a:pt x="2513" y="4328"/>
                </a:lnTo>
                <a:lnTo>
                  <a:pt x="2491" y="4340"/>
                </a:lnTo>
                <a:lnTo>
                  <a:pt x="0" y="25"/>
                </a:lnTo>
                <a:lnTo>
                  <a:pt x="22" y="13"/>
                </a:lnTo>
                <a:lnTo>
                  <a:pt x="44" y="0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7" name="Freeform 14"/>
          <p:cNvSpPr>
            <a:spLocks noChangeArrowheads="1"/>
          </p:cNvSpPr>
          <p:nvPr/>
        </p:nvSpPr>
        <p:spPr bwMode="auto">
          <a:xfrm>
            <a:off x="6470652" y="955675"/>
            <a:ext cx="912813" cy="1562100"/>
          </a:xfrm>
          <a:custGeom>
            <a:avLst/>
            <a:gdLst>
              <a:gd name="T0" fmla="*/ 15837 w 2536"/>
              <a:gd name="T1" fmla="*/ 0 h 4341"/>
              <a:gd name="T2" fmla="*/ 912453 w 2536"/>
              <a:gd name="T3" fmla="*/ 1552744 h 4341"/>
              <a:gd name="T4" fmla="*/ 904534 w 2536"/>
              <a:gd name="T5" fmla="*/ 1557422 h 4341"/>
              <a:gd name="T6" fmla="*/ 896616 w 2536"/>
              <a:gd name="T7" fmla="*/ 1561740 h 4341"/>
              <a:gd name="T8" fmla="*/ 0 w 2536"/>
              <a:gd name="T9" fmla="*/ 8996 h 4341"/>
              <a:gd name="T10" fmla="*/ 7919 w 2536"/>
              <a:gd name="T11" fmla="*/ 4678 h 4341"/>
              <a:gd name="T12" fmla="*/ 15837 w 2536"/>
              <a:gd name="T13" fmla="*/ 0 h 43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6" h="4341">
                <a:moveTo>
                  <a:pt x="44" y="0"/>
                </a:moveTo>
                <a:lnTo>
                  <a:pt x="2535" y="4315"/>
                </a:lnTo>
                <a:lnTo>
                  <a:pt x="2513" y="4328"/>
                </a:lnTo>
                <a:lnTo>
                  <a:pt x="2491" y="4340"/>
                </a:lnTo>
                <a:lnTo>
                  <a:pt x="0" y="25"/>
                </a:lnTo>
                <a:lnTo>
                  <a:pt x="22" y="13"/>
                </a:lnTo>
                <a:lnTo>
                  <a:pt x="44" y="0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8" name="Freeform 15"/>
          <p:cNvSpPr>
            <a:spLocks noChangeArrowheads="1"/>
          </p:cNvSpPr>
          <p:nvPr/>
        </p:nvSpPr>
        <p:spPr bwMode="auto">
          <a:xfrm>
            <a:off x="6780213" y="776288"/>
            <a:ext cx="912812" cy="1562100"/>
          </a:xfrm>
          <a:custGeom>
            <a:avLst/>
            <a:gdLst>
              <a:gd name="T0" fmla="*/ 15837 w 2536"/>
              <a:gd name="T1" fmla="*/ 0 h 4341"/>
              <a:gd name="T2" fmla="*/ 912452 w 2536"/>
              <a:gd name="T3" fmla="*/ 1552744 h 4341"/>
              <a:gd name="T4" fmla="*/ 904533 w 2536"/>
              <a:gd name="T5" fmla="*/ 1557422 h 4341"/>
              <a:gd name="T6" fmla="*/ 896615 w 2536"/>
              <a:gd name="T7" fmla="*/ 1561740 h 4341"/>
              <a:gd name="T8" fmla="*/ 0 w 2536"/>
              <a:gd name="T9" fmla="*/ 8996 h 4341"/>
              <a:gd name="T10" fmla="*/ 7919 w 2536"/>
              <a:gd name="T11" fmla="*/ 4678 h 4341"/>
              <a:gd name="T12" fmla="*/ 15837 w 2536"/>
              <a:gd name="T13" fmla="*/ 0 h 43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6" h="4341">
                <a:moveTo>
                  <a:pt x="44" y="0"/>
                </a:moveTo>
                <a:lnTo>
                  <a:pt x="2535" y="4315"/>
                </a:lnTo>
                <a:lnTo>
                  <a:pt x="2513" y="4328"/>
                </a:lnTo>
                <a:lnTo>
                  <a:pt x="2491" y="4340"/>
                </a:lnTo>
                <a:lnTo>
                  <a:pt x="0" y="25"/>
                </a:lnTo>
                <a:lnTo>
                  <a:pt x="22" y="13"/>
                </a:lnTo>
                <a:lnTo>
                  <a:pt x="44" y="0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69" name="Freeform 16"/>
          <p:cNvSpPr>
            <a:spLocks noChangeArrowheads="1"/>
          </p:cNvSpPr>
          <p:nvPr/>
        </p:nvSpPr>
        <p:spPr bwMode="auto">
          <a:xfrm>
            <a:off x="7091363" y="596900"/>
            <a:ext cx="912812" cy="1562100"/>
          </a:xfrm>
          <a:custGeom>
            <a:avLst/>
            <a:gdLst>
              <a:gd name="T0" fmla="*/ 15837 w 2536"/>
              <a:gd name="T1" fmla="*/ 0 h 4341"/>
              <a:gd name="T2" fmla="*/ 912452 w 2536"/>
              <a:gd name="T3" fmla="*/ 1552744 h 4341"/>
              <a:gd name="T4" fmla="*/ 904533 w 2536"/>
              <a:gd name="T5" fmla="*/ 1557422 h 4341"/>
              <a:gd name="T6" fmla="*/ 896615 w 2536"/>
              <a:gd name="T7" fmla="*/ 1561740 h 4341"/>
              <a:gd name="T8" fmla="*/ 0 w 2536"/>
              <a:gd name="T9" fmla="*/ 8996 h 4341"/>
              <a:gd name="T10" fmla="*/ 7919 w 2536"/>
              <a:gd name="T11" fmla="*/ 4678 h 4341"/>
              <a:gd name="T12" fmla="*/ 15837 w 2536"/>
              <a:gd name="T13" fmla="*/ 0 h 43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6" h="4341">
                <a:moveTo>
                  <a:pt x="44" y="0"/>
                </a:moveTo>
                <a:lnTo>
                  <a:pt x="2535" y="4315"/>
                </a:lnTo>
                <a:lnTo>
                  <a:pt x="2513" y="4328"/>
                </a:lnTo>
                <a:lnTo>
                  <a:pt x="2491" y="4340"/>
                </a:lnTo>
                <a:lnTo>
                  <a:pt x="0" y="25"/>
                </a:lnTo>
                <a:lnTo>
                  <a:pt x="22" y="13"/>
                </a:lnTo>
                <a:lnTo>
                  <a:pt x="44" y="0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0" name="Freeform 17"/>
          <p:cNvSpPr>
            <a:spLocks noChangeArrowheads="1"/>
          </p:cNvSpPr>
          <p:nvPr/>
        </p:nvSpPr>
        <p:spPr bwMode="auto">
          <a:xfrm>
            <a:off x="7402513" y="417513"/>
            <a:ext cx="912812" cy="1562100"/>
          </a:xfrm>
          <a:custGeom>
            <a:avLst/>
            <a:gdLst>
              <a:gd name="T0" fmla="*/ 15837 w 2536"/>
              <a:gd name="T1" fmla="*/ 0 h 4341"/>
              <a:gd name="T2" fmla="*/ 912452 w 2536"/>
              <a:gd name="T3" fmla="*/ 1552744 h 4341"/>
              <a:gd name="T4" fmla="*/ 904533 w 2536"/>
              <a:gd name="T5" fmla="*/ 1557422 h 4341"/>
              <a:gd name="T6" fmla="*/ 896615 w 2536"/>
              <a:gd name="T7" fmla="*/ 1561740 h 4341"/>
              <a:gd name="T8" fmla="*/ 0 w 2536"/>
              <a:gd name="T9" fmla="*/ 8996 h 4341"/>
              <a:gd name="T10" fmla="*/ 7919 w 2536"/>
              <a:gd name="T11" fmla="*/ 4678 h 4341"/>
              <a:gd name="T12" fmla="*/ 15837 w 2536"/>
              <a:gd name="T13" fmla="*/ 0 h 43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6" h="4341">
                <a:moveTo>
                  <a:pt x="44" y="0"/>
                </a:moveTo>
                <a:lnTo>
                  <a:pt x="2535" y="4315"/>
                </a:lnTo>
                <a:lnTo>
                  <a:pt x="2513" y="4328"/>
                </a:lnTo>
                <a:lnTo>
                  <a:pt x="2491" y="4340"/>
                </a:lnTo>
                <a:lnTo>
                  <a:pt x="0" y="25"/>
                </a:lnTo>
                <a:lnTo>
                  <a:pt x="22" y="13"/>
                </a:lnTo>
                <a:lnTo>
                  <a:pt x="44" y="0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1" name="Freeform 18"/>
          <p:cNvSpPr>
            <a:spLocks noChangeArrowheads="1"/>
          </p:cNvSpPr>
          <p:nvPr/>
        </p:nvSpPr>
        <p:spPr bwMode="auto">
          <a:xfrm>
            <a:off x="7712077" y="238125"/>
            <a:ext cx="912813" cy="1562100"/>
          </a:xfrm>
          <a:custGeom>
            <a:avLst/>
            <a:gdLst>
              <a:gd name="T0" fmla="*/ 15837 w 2536"/>
              <a:gd name="T1" fmla="*/ 0 h 4341"/>
              <a:gd name="T2" fmla="*/ 912453 w 2536"/>
              <a:gd name="T3" fmla="*/ 1552744 h 4341"/>
              <a:gd name="T4" fmla="*/ 904534 w 2536"/>
              <a:gd name="T5" fmla="*/ 1557422 h 4341"/>
              <a:gd name="T6" fmla="*/ 896616 w 2536"/>
              <a:gd name="T7" fmla="*/ 1561740 h 4341"/>
              <a:gd name="T8" fmla="*/ 0 w 2536"/>
              <a:gd name="T9" fmla="*/ 8996 h 4341"/>
              <a:gd name="T10" fmla="*/ 7919 w 2536"/>
              <a:gd name="T11" fmla="*/ 4678 h 4341"/>
              <a:gd name="T12" fmla="*/ 15837 w 2536"/>
              <a:gd name="T13" fmla="*/ 0 h 43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6" h="4341">
                <a:moveTo>
                  <a:pt x="44" y="0"/>
                </a:moveTo>
                <a:lnTo>
                  <a:pt x="2535" y="4315"/>
                </a:lnTo>
                <a:lnTo>
                  <a:pt x="2513" y="4328"/>
                </a:lnTo>
                <a:lnTo>
                  <a:pt x="2491" y="4340"/>
                </a:lnTo>
                <a:lnTo>
                  <a:pt x="0" y="25"/>
                </a:lnTo>
                <a:lnTo>
                  <a:pt x="22" y="13"/>
                </a:lnTo>
                <a:lnTo>
                  <a:pt x="44" y="0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2" name="Freeform 19"/>
          <p:cNvSpPr>
            <a:spLocks noChangeArrowheads="1"/>
          </p:cNvSpPr>
          <p:nvPr/>
        </p:nvSpPr>
        <p:spPr bwMode="auto">
          <a:xfrm>
            <a:off x="8023227" y="58738"/>
            <a:ext cx="912813" cy="1562100"/>
          </a:xfrm>
          <a:custGeom>
            <a:avLst/>
            <a:gdLst>
              <a:gd name="T0" fmla="*/ 15837 w 2536"/>
              <a:gd name="T1" fmla="*/ 0 h 4341"/>
              <a:gd name="T2" fmla="*/ 912453 w 2536"/>
              <a:gd name="T3" fmla="*/ 1552744 h 4341"/>
              <a:gd name="T4" fmla="*/ 904534 w 2536"/>
              <a:gd name="T5" fmla="*/ 1557422 h 4341"/>
              <a:gd name="T6" fmla="*/ 896616 w 2536"/>
              <a:gd name="T7" fmla="*/ 1561740 h 4341"/>
              <a:gd name="T8" fmla="*/ 0 w 2536"/>
              <a:gd name="T9" fmla="*/ 8996 h 4341"/>
              <a:gd name="T10" fmla="*/ 7919 w 2536"/>
              <a:gd name="T11" fmla="*/ 4678 h 4341"/>
              <a:gd name="T12" fmla="*/ 15837 w 2536"/>
              <a:gd name="T13" fmla="*/ 0 h 43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536" h="4341">
                <a:moveTo>
                  <a:pt x="44" y="0"/>
                </a:moveTo>
                <a:lnTo>
                  <a:pt x="2535" y="4315"/>
                </a:lnTo>
                <a:lnTo>
                  <a:pt x="2513" y="4328"/>
                </a:lnTo>
                <a:lnTo>
                  <a:pt x="2491" y="4340"/>
                </a:lnTo>
                <a:lnTo>
                  <a:pt x="0" y="25"/>
                </a:lnTo>
                <a:lnTo>
                  <a:pt x="22" y="13"/>
                </a:lnTo>
                <a:lnTo>
                  <a:pt x="44" y="0"/>
                </a:lnTo>
              </a:path>
            </a:pathLst>
          </a:custGeom>
          <a:solidFill>
            <a:srgbClr val="000000">
              <a:alpha val="980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3" name="Freeform 20"/>
          <p:cNvSpPr>
            <a:spLocks noChangeArrowheads="1"/>
          </p:cNvSpPr>
          <p:nvPr/>
        </p:nvSpPr>
        <p:spPr bwMode="auto">
          <a:xfrm>
            <a:off x="6137276" y="561975"/>
            <a:ext cx="2511425" cy="19050"/>
          </a:xfrm>
          <a:custGeom>
            <a:avLst/>
            <a:gdLst>
              <a:gd name="T0" fmla="*/ 0 w 6977"/>
              <a:gd name="T1" fmla="*/ 0 h 52"/>
              <a:gd name="T2" fmla="*/ 2511065 w 6977"/>
              <a:gd name="T3" fmla="*/ 0 h 52"/>
              <a:gd name="T4" fmla="*/ 2511065 w 6977"/>
              <a:gd name="T5" fmla="*/ 9525 h 52"/>
              <a:gd name="T6" fmla="*/ 2511065 w 6977"/>
              <a:gd name="T7" fmla="*/ 18684 h 52"/>
              <a:gd name="T8" fmla="*/ 0 w 6977"/>
              <a:gd name="T9" fmla="*/ 18684 h 52"/>
              <a:gd name="T10" fmla="*/ 0 w 6977"/>
              <a:gd name="T11" fmla="*/ 9525 h 52"/>
              <a:gd name="T12" fmla="*/ 0 w 6977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77" h="52">
                <a:moveTo>
                  <a:pt x="0" y="0"/>
                </a:moveTo>
                <a:lnTo>
                  <a:pt x="6976" y="0"/>
                </a:lnTo>
                <a:lnTo>
                  <a:pt x="6976" y="26"/>
                </a:lnTo>
                <a:lnTo>
                  <a:pt x="6976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4" name="Freeform 21"/>
          <p:cNvSpPr>
            <a:spLocks noChangeArrowheads="1"/>
          </p:cNvSpPr>
          <p:nvPr/>
        </p:nvSpPr>
        <p:spPr bwMode="auto">
          <a:xfrm>
            <a:off x="6137276" y="920750"/>
            <a:ext cx="2511425" cy="19050"/>
          </a:xfrm>
          <a:custGeom>
            <a:avLst/>
            <a:gdLst>
              <a:gd name="T0" fmla="*/ 0 w 6977"/>
              <a:gd name="T1" fmla="*/ 0 h 52"/>
              <a:gd name="T2" fmla="*/ 2511065 w 6977"/>
              <a:gd name="T3" fmla="*/ 0 h 52"/>
              <a:gd name="T4" fmla="*/ 2511065 w 6977"/>
              <a:gd name="T5" fmla="*/ 9525 h 52"/>
              <a:gd name="T6" fmla="*/ 2511065 w 6977"/>
              <a:gd name="T7" fmla="*/ 18684 h 52"/>
              <a:gd name="T8" fmla="*/ 0 w 6977"/>
              <a:gd name="T9" fmla="*/ 18684 h 52"/>
              <a:gd name="T10" fmla="*/ 0 w 6977"/>
              <a:gd name="T11" fmla="*/ 9525 h 52"/>
              <a:gd name="T12" fmla="*/ 0 w 6977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77" h="52">
                <a:moveTo>
                  <a:pt x="0" y="0"/>
                </a:moveTo>
                <a:lnTo>
                  <a:pt x="6976" y="0"/>
                </a:lnTo>
                <a:lnTo>
                  <a:pt x="6976" y="26"/>
                </a:lnTo>
                <a:lnTo>
                  <a:pt x="6976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5" name="Freeform 22"/>
          <p:cNvSpPr>
            <a:spLocks noChangeArrowheads="1"/>
          </p:cNvSpPr>
          <p:nvPr/>
        </p:nvSpPr>
        <p:spPr bwMode="auto">
          <a:xfrm>
            <a:off x="6137276" y="1279525"/>
            <a:ext cx="2511425" cy="19050"/>
          </a:xfrm>
          <a:custGeom>
            <a:avLst/>
            <a:gdLst>
              <a:gd name="T0" fmla="*/ 0 w 6977"/>
              <a:gd name="T1" fmla="*/ 0 h 52"/>
              <a:gd name="T2" fmla="*/ 2511065 w 6977"/>
              <a:gd name="T3" fmla="*/ 0 h 52"/>
              <a:gd name="T4" fmla="*/ 2511065 w 6977"/>
              <a:gd name="T5" fmla="*/ 9525 h 52"/>
              <a:gd name="T6" fmla="*/ 2511065 w 6977"/>
              <a:gd name="T7" fmla="*/ 18684 h 52"/>
              <a:gd name="T8" fmla="*/ 0 w 6977"/>
              <a:gd name="T9" fmla="*/ 18684 h 52"/>
              <a:gd name="T10" fmla="*/ 0 w 6977"/>
              <a:gd name="T11" fmla="*/ 9525 h 52"/>
              <a:gd name="T12" fmla="*/ 0 w 6977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77" h="52">
                <a:moveTo>
                  <a:pt x="0" y="0"/>
                </a:moveTo>
                <a:lnTo>
                  <a:pt x="6976" y="0"/>
                </a:lnTo>
                <a:lnTo>
                  <a:pt x="6976" y="26"/>
                </a:lnTo>
                <a:lnTo>
                  <a:pt x="6976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6" name="Freeform 23"/>
          <p:cNvSpPr>
            <a:spLocks noChangeArrowheads="1"/>
          </p:cNvSpPr>
          <p:nvPr/>
        </p:nvSpPr>
        <p:spPr bwMode="auto">
          <a:xfrm>
            <a:off x="6137276" y="1638300"/>
            <a:ext cx="2511425" cy="19050"/>
          </a:xfrm>
          <a:custGeom>
            <a:avLst/>
            <a:gdLst>
              <a:gd name="T0" fmla="*/ 0 w 6977"/>
              <a:gd name="T1" fmla="*/ 0 h 52"/>
              <a:gd name="T2" fmla="*/ 2511065 w 6977"/>
              <a:gd name="T3" fmla="*/ 0 h 52"/>
              <a:gd name="T4" fmla="*/ 2511065 w 6977"/>
              <a:gd name="T5" fmla="*/ 9525 h 52"/>
              <a:gd name="T6" fmla="*/ 2511065 w 6977"/>
              <a:gd name="T7" fmla="*/ 18684 h 52"/>
              <a:gd name="T8" fmla="*/ 0 w 6977"/>
              <a:gd name="T9" fmla="*/ 18684 h 52"/>
              <a:gd name="T10" fmla="*/ 0 w 6977"/>
              <a:gd name="T11" fmla="*/ 9525 h 52"/>
              <a:gd name="T12" fmla="*/ 0 w 6977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77" h="52">
                <a:moveTo>
                  <a:pt x="0" y="0"/>
                </a:moveTo>
                <a:lnTo>
                  <a:pt x="6976" y="0"/>
                </a:lnTo>
                <a:lnTo>
                  <a:pt x="6976" y="26"/>
                </a:lnTo>
                <a:lnTo>
                  <a:pt x="6976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7" name="Freeform 24"/>
          <p:cNvSpPr>
            <a:spLocks noChangeArrowheads="1"/>
          </p:cNvSpPr>
          <p:nvPr/>
        </p:nvSpPr>
        <p:spPr bwMode="auto">
          <a:xfrm>
            <a:off x="6137276" y="1997075"/>
            <a:ext cx="2511425" cy="19050"/>
          </a:xfrm>
          <a:custGeom>
            <a:avLst/>
            <a:gdLst>
              <a:gd name="T0" fmla="*/ 0 w 6977"/>
              <a:gd name="T1" fmla="*/ 0 h 52"/>
              <a:gd name="T2" fmla="*/ 2511065 w 6977"/>
              <a:gd name="T3" fmla="*/ 0 h 52"/>
              <a:gd name="T4" fmla="*/ 2511065 w 6977"/>
              <a:gd name="T5" fmla="*/ 9525 h 52"/>
              <a:gd name="T6" fmla="*/ 2511065 w 6977"/>
              <a:gd name="T7" fmla="*/ 18684 h 52"/>
              <a:gd name="T8" fmla="*/ 0 w 6977"/>
              <a:gd name="T9" fmla="*/ 18684 h 52"/>
              <a:gd name="T10" fmla="*/ 0 w 6977"/>
              <a:gd name="T11" fmla="*/ 9525 h 52"/>
              <a:gd name="T12" fmla="*/ 0 w 6977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77" h="52">
                <a:moveTo>
                  <a:pt x="0" y="0"/>
                </a:moveTo>
                <a:lnTo>
                  <a:pt x="6976" y="0"/>
                </a:lnTo>
                <a:lnTo>
                  <a:pt x="6976" y="26"/>
                </a:lnTo>
                <a:lnTo>
                  <a:pt x="6976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8" name="Freeform 25"/>
          <p:cNvSpPr>
            <a:spLocks noChangeArrowheads="1"/>
          </p:cNvSpPr>
          <p:nvPr/>
        </p:nvSpPr>
        <p:spPr bwMode="auto">
          <a:xfrm>
            <a:off x="6137276" y="2355850"/>
            <a:ext cx="2511425" cy="19050"/>
          </a:xfrm>
          <a:custGeom>
            <a:avLst/>
            <a:gdLst>
              <a:gd name="T0" fmla="*/ 0 w 6977"/>
              <a:gd name="T1" fmla="*/ 0 h 52"/>
              <a:gd name="T2" fmla="*/ 2511065 w 6977"/>
              <a:gd name="T3" fmla="*/ 0 h 52"/>
              <a:gd name="T4" fmla="*/ 2511065 w 6977"/>
              <a:gd name="T5" fmla="*/ 9525 h 52"/>
              <a:gd name="T6" fmla="*/ 2511065 w 6977"/>
              <a:gd name="T7" fmla="*/ 18684 h 52"/>
              <a:gd name="T8" fmla="*/ 0 w 6977"/>
              <a:gd name="T9" fmla="*/ 18684 h 52"/>
              <a:gd name="T10" fmla="*/ 0 w 6977"/>
              <a:gd name="T11" fmla="*/ 9525 h 52"/>
              <a:gd name="T12" fmla="*/ 0 w 6977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977" h="52">
                <a:moveTo>
                  <a:pt x="0" y="0"/>
                </a:moveTo>
                <a:lnTo>
                  <a:pt x="6976" y="0"/>
                </a:lnTo>
                <a:lnTo>
                  <a:pt x="6976" y="26"/>
                </a:lnTo>
                <a:lnTo>
                  <a:pt x="6976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79" name="Freeform 26"/>
          <p:cNvSpPr>
            <a:spLocks noChangeArrowheads="1"/>
          </p:cNvSpPr>
          <p:nvPr/>
        </p:nvSpPr>
        <p:spPr bwMode="auto">
          <a:xfrm>
            <a:off x="6127750" y="571501"/>
            <a:ext cx="19050" cy="1793875"/>
          </a:xfrm>
          <a:custGeom>
            <a:avLst/>
            <a:gdLst>
              <a:gd name="T0" fmla="*/ 18684 w 52"/>
              <a:gd name="T1" fmla="*/ 0 h 4984"/>
              <a:gd name="T2" fmla="*/ 18684 w 52"/>
              <a:gd name="T3" fmla="*/ 1793515 h 4984"/>
              <a:gd name="T4" fmla="*/ 9525 w 52"/>
              <a:gd name="T5" fmla="*/ 1793515 h 4984"/>
              <a:gd name="T6" fmla="*/ 0 w 52"/>
              <a:gd name="T7" fmla="*/ 1793515 h 4984"/>
              <a:gd name="T8" fmla="*/ 0 w 52"/>
              <a:gd name="T9" fmla="*/ 0 h 4984"/>
              <a:gd name="T10" fmla="*/ 9525 w 52"/>
              <a:gd name="T11" fmla="*/ 0 h 4984"/>
              <a:gd name="T12" fmla="*/ 18684 w 52"/>
              <a:gd name="T13" fmla="*/ 0 h 4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4984">
                <a:moveTo>
                  <a:pt x="51" y="0"/>
                </a:moveTo>
                <a:lnTo>
                  <a:pt x="51" y="4983"/>
                </a:lnTo>
                <a:lnTo>
                  <a:pt x="26" y="4983"/>
                </a:lnTo>
                <a:lnTo>
                  <a:pt x="0" y="498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0" name="Freeform 27"/>
          <p:cNvSpPr>
            <a:spLocks noChangeArrowheads="1"/>
          </p:cNvSpPr>
          <p:nvPr/>
        </p:nvSpPr>
        <p:spPr bwMode="auto">
          <a:xfrm>
            <a:off x="6486525" y="571501"/>
            <a:ext cx="19050" cy="1793875"/>
          </a:xfrm>
          <a:custGeom>
            <a:avLst/>
            <a:gdLst>
              <a:gd name="T0" fmla="*/ 18684 w 52"/>
              <a:gd name="T1" fmla="*/ 0 h 4984"/>
              <a:gd name="T2" fmla="*/ 18684 w 52"/>
              <a:gd name="T3" fmla="*/ 1793515 h 4984"/>
              <a:gd name="T4" fmla="*/ 9525 w 52"/>
              <a:gd name="T5" fmla="*/ 1793515 h 4984"/>
              <a:gd name="T6" fmla="*/ 0 w 52"/>
              <a:gd name="T7" fmla="*/ 1793515 h 4984"/>
              <a:gd name="T8" fmla="*/ 0 w 52"/>
              <a:gd name="T9" fmla="*/ 0 h 4984"/>
              <a:gd name="T10" fmla="*/ 9525 w 52"/>
              <a:gd name="T11" fmla="*/ 0 h 4984"/>
              <a:gd name="T12" fmla="*/ 18684 w 52"/>
              <a:gd name="T13" fmla="*/ 0 h 4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4984">
                <a:moveTo>
                  <a:pt x="51" y="0"/>
                </a:moveTo>
                <a:lnTo>
                  <a:pt x="51" y="4983"/>
                </a:lnTo>
                <a:lnTo>
                  <a:pt x="26" y="4983"/>
                </a:lnTo>
                <a:lnTo>
                  <a:pt x="0" y="498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1" name="Freeform 28"/>
          <p:cNvSpPr>
            <a:spLocks noChangeArrowheads="1"/>
          </p:cNvSpPr>
          <p:nvPr/>
        </p:nvSpPr>
        <p:spPr bwMode="auto">
          <a:xfrm>
            <a:off x="6845300" y="571501"/>
            <a:ext cx="19050" cy="1793875"/>
          </a:xfrm>
          <a:custGeom>
            <a:avLst/>
            <a:gdLst>
              <a:gd name="T0" fmla="*/ 18684 w 52"/>
              <a:gd name="T1" fmla="*/ 0 h 4984"/>
              <a:gd name="T2" fmla="*/ 18684 w 52"/>
              <a:gd name="T3" fmla="*/ 1793515 h 4984"/>
              <a:gd name="T4" fmla="*/ 9525 w 52"/>
              <a:gd name="T5" fmla="*/ 1793515 h 4984"/>
              <a:gd name="T6" fmla="*/ 0 w 52"/>
              <a:gd name="T7" fmla="*/ 1793515 h 4984"/>
              <a:gd name="T8" fmla="*/ 0 w 52"/>
              <a:gd name="T9" fmla="*/ 0 h 4984"/>
              <a:gd name="T10" fmla="*/ 9525 w 52"/>
              <a:gd name="T11" fmla="*/ 0 h 4984"/>
              <a:gd name="T12" fmla="*/ 18684 w 52"/>
              <a:gd name="T13" fmla="*/ 0 h 4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4984">
                <a:moveTo>
                  <a:pt x="51" y="0"/>
                </a:moveTo>
                <a:lnTo>
                  <a:pt x="51" y="4983"/>
                </a:lnTo>
                <a:lnTo>
                  <a:pt x="26" y="4983"/>
                </a:lnTo>
                <a:lnTo>
                  <a:pt x="0" y="498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2" name="Freeform 29"/>
          <p:cNvSpPr>
            <a:spLocks noChangeArrowheads="1"/>
          </p:cNvSpPr>
          <p:nvPr/>
        </p:nvSpPr>
        <p:spPr bwMode="auto">
          <a:xfrm>
            <a:off x="7204075" y="571501"/>
            <a:ext cx="19050" cy="1793875"/>
          </a:xfrm>
          <a:custGeom>
            <a:avLst/>
            <a:gdLst>
              <a:gd name="T0" fmla="*/ 18684 w 52"/>
              <a:gd name="T1" fmla="*/ 0 h 4984"/>
              <a:gd name="T2" fmla="*/ 18684 w 52"/>
              <a:gd name="T3" fmla="*/ 1793515 h 4984"/>
              <a:gd name="T4" fmla="*/ 9525 w 52"/>
              <a:gd name="T5" fmla="*/ 1793515 h 4984"/>
              <a:gd name="T6" fmla="*/ 0 w 52"/>
              <a:gd name="T7" fmla="*/ 1793515 h 4984"/>
              <a:gd name="T8" fmla="*/ 0 w 52"/>
              <a:gd name="T9" fmla="*/ 0 h 4984"/>
              <a:gd name="T10" fmla="*/ 9525 w 52"/>
              <a:gd name="T11" fmla="*/ 0 h 4984"/>
              <a:gd name="T12" fmla="*/ 18684 w 52"/>
              <a:gd name="T13" fmla="*/ 0 h 4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4984">
                <a:moveTo>
                  <a:pt x="51" y="0"/>
                </a:moveTo>
                <a:lnTo>
                  <a:pt x="51" y="4983"/>
                </a:lnTo>
                <a:lnTo>
                  <a:pt x="26" y="4983"/>
                </a:lnTo>
                <a:lnTo>
                  <a:pt x="0" y="498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3" name="Freeform 30"/>
          <p:cNvSpPr>
            <a:spLocks noChangeArrowheads="1"/>
          </p:cNvSpPr>
          <p:nvPr/>
        </p:nvSpPr>
        <p:spPr bwMode="auto">
          <a:xfrm>
            <a:off x="7562850" y="571501"/>
            <a:ext cx="19050" cy="1793875"/>
          </a:xfrm>
          <a:custGeom>
            <a:avLst/>
            <a:gdLst>
              <a:gd name="T0" fmla="*/ 18684 w 52"/>
              <a:gd name="T1" fmla="*/ 0 h 4984"/>
              <a:gd name="T2" fmla="*/ 18684 w 52"/>
              <a:gd name="T3" fmla="*/ 1793515 h 4984"/>
              <a:gd name="T4" fmla="*/ 9525 w 52"/>
              <a:gd name="T5" fmla="*/ 1793515 h 4984"/>
              <a:gd name="T6" fmla="*/ 0 w 52"/>
              <a:gd name="T7" fmla="*/ 1793515 h 4984"/>
              <a:gd name="T8" fmla="*/ 0 w 52"/>
              <a:gd name="T9" fmla="*/ 0 h 4984"/>
              <a:gd name="T10" fmla="*/ 9525 w 52"/>
              <a:gd name="T11" fmla="*/ 0 h 4984"/>
              <a:gd name="T12" fmla="*/ 18684 w 52"/>
              <a:gd name="T13" fmla="*/ 0 h 4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4984">
                <a:moveTo>
                  <a:pt x="51" y="0"/>
                </a:moveTo>
                <a:lnTo>
                  <a:pt x="51" y="4983"/>
                </a:lnTo>
                <a:lnTo>
                  <a:pt x="26" y="4983"/>
                </a:lnTo>
                <a:lnTo>
                  <a:pt x="0" y="498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4" name="Freeform 31"/>
          <p:cNvSpPr>
            <a:spLocks noChangeArrowheads="1"/>
          </p:cNvSpPr>
          <p:nvPr/>
        </p:nvSpPr>
        <p:spPr bwMode="auto">
          <a:xfrm>
            <a:off x="7921625" y="571501"/>
            <a:ext cx="19050" cy="1793875"/>
          </a:xfrm>
          <a:custGeom>
            <a:avLst/>
            <a:gdLst>
              <a:gd name="T0" fmla="*/ 18684 w 52"/>
              <a:gd name="T1" fmla="*/ 0 h 4984"/>
              <a:gd name="T2" fmla="*/ 18684 w 52"/>
              <a:gd name="T3" fmla="*/ 1793515 h 4984"/>
              <a:gd name="T4" fmla="*/ 9525 w 52"/>
              <a:gd name="T5" fmla="*/ 1793515 h 4984"/>
              <a:gd name="T6" fmla="*/ 0 w 52"/>
              <a:gd name="T7" fmla="*/ 1793515 h 4984"/>
              <a:gd name="T8" fmla="*/ 0 w 52"/>
              <a:gd name="T9" fmla="*/ 0 h 4984"/>
              <a:gd name="T10" fmla="*/ 9525 w 52"/>
              <a:gd name="T11" fmla="*/ 0 h 4984"/>
              <a:gd name="T12" fmla="*/ 18684 w 52"/>
              <a:gd name="T13" fmla="*/ 0 h 4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4984">
                <a:moveTo>
                  <a:pt x="51" y="0"/>
                </a:moveTo>
                <a:lnTo>
                  <a:pt x="51" y="4983"/>
                </a:lnTo>
                <a:lnTo>
                  <a:pt x="26" y="4983"/>
                </a:lnTo>
                <a:lnTo>
                  <a:pt x="0" y="498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5" name="Freeform 32"/>
          <p:cNvSpPr>
            <a:spLocks noChangeArrowheads="1"/>
          </p:cNvSpPr>
          <p:nvPr/>
        </p:nvSpPr>
        <p:spPr bwMode="auto">
          <a:xfrm>
            <a:off x="8280400" y="571501"/>
            <a:ext cx="19050" cy="1793875"/>
          </a:xfrm>
          <a:custGeom>
            <a:avLst/>
            <a:gdLst>
              <a:gd name="T0" fmla="*/ 18684 w 52"/>
              <a:gd name="T1" fmla="*/ 0 h 4984"/>
              <a:gd name="T2" fmla="*/ 18684 w 52"/>
              <a:gd name="T3" fmla="*/ 1793515 h 4984"/>
              <a:gd name="T4" fmla="*/ 9525 w 52"/>
              <a:gd name="T5" fmla="*/ 1793515 h 4984"/>
              <a:gd name="T6" fmla="*/ 0 w 52"/>
              <a:gd name="T7" fmla="*/ 1793515 h 4984"/>
              <a:gd name="T8" fmla="*/ 0 w 52"/>
              <a:gd name="T9" fmla="*/ 0 h 4984"/>
              <a:gd name="T10" fmla="*/ 9525 w 52"/>
              <a:gd name="T11" fmla="*/ 0 h 4984"/>
              <a:gd name="T12" fmla="*/ 18684 w 52"/>
              <a:gd name="T13" fmla="*/ 0 h 4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4984">
                <a:moveTo>
                  <a:pt x="51" y="0"/>
                </a:moveTo>
                <a:lnTo>
                  <a:pt x="51" y="4983"/>
                </a:lnTo>
                <a:lnTo>
                  <a:pt x="26" y="4983"/>
                </a:lnTo>
                <a:lnTo>
                  <a:pt x="0" y="498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6" name="Freeform 33"/>
          <p:cNvSpPr>
            <a:spLocks noChangeArrowheads="1"/>
          </p:cNvSpPr>
          <p:nvPr/>
        </p:nvSpPr>
        <p:spPr bwMode="auto">
          <a:xfrm>
            <a:off x="8639175" y="571501"/>
            <a:ext cx="19050" cy="1793875"/>
          </a:xfrm>
          <a:custGeom>
            <a:avLst/>
            <a:gdLst>
              <a:gd name="T0" fmla="*/ 18684 w 52"/>
              <a:gd name="T1" fmla="*/ 0 h 4984"/>
              <a:gd name="T2" fmla="*/ 18684 w 52"/>
              <a:gd name="T3" fmla="*/ 1793515 h 4984"/>
              <a:gd name="T4" fmla="*/ 9525 w 52"/>
              <a:gd name="T5" fmla="*/ 1793515 h 4984"/>
              <a:gd name="T6" fmla="*/ 0 w 52"/>
              <a:gd name="T7" fmla="*/ 1793515 h 4984"/>
              <a:gd name="T8" fmla="*/ 0 w 52"/>
              <a:gd name="T9" fmla="*/ 0 h 4984"/>
              <a:gd name="T10" fmla="*/ 9525 w 52"/>
              <a:gd name="T11" fmla="*/ 0 h 4984"/>
              <a:gd name="T12" fmla="*/ 18684 w 52"/>
              <a:gd name="T13" fmla="*/ 0 h 49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4984">
                <a:moveTo>
                  <a:pt x="51" y="0"/>
                </a:moveTo>
                <a:lnTo>
                  <a:pt x="51" y="4983"/>
                </a:lnTo>
                <a:lnTo>
                  <a:pt x="26" y="4983"/>
                </a:lnTo>
                <a:lnTo>
                  <a:pt x="0" y="4983"/>
                </a:lnTo>
                <a:lnTo>
                  <a:pt x="0" y="0"/>
                </a:lnTo>
                <a:lnTo>
                  <a:pt x="26" y="0"/>
                </a:lnTo>
                <a:lnTo>
                  <a:pt x="51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7" name="Freeform 34"/>
          <p:cNvSpPr>
            <a:spLocks noChangeArrowheads="1"/>
          </p:cNvSpPr>
          <p:nvPr/>
        </p:nvSpPr>
        <p:spPr bwMode="auto">
          <a:xfrm>
            <a:off x="6989765" y="2146301"/>
            <a:ext cx="85725" cy="85725"/>
          </a:xfrm>
          <a:custGeom>
            <a:avLst/>
            <a:gdLst>
              <a:gd name="T0" fmla="*/ 42682 w 237"/>
              <a:gd name="T1" fmla="*/ 0 h 236"/>
              <a:gd name="T2" fmla="*/ 85363 w 237"/>
              <a:gd name="T3" fmla="*/ 42499 h 236"/>
              <a:gd name="T4" fmla="*/ 42682 w 237"/>
              <a:gd name="T5" fmla="*/ 85362 h 236"/>
              <a:gd name="T6" fmla="*/ 0 w 237"/>
              <a:gd name="T7" fmla="*/ 42499 h 236"/>
              <a:gd name="T8" fmla="*/ 42682 w 237"/>
              <a:gd name="T9" fmla="*/ 0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" h="236">
                <a:moveTo>
                  <a:pt x="118" y="0"/>
                </a:moveTo>
                <a:cubicBezTo>
                  <a:pt x="185" y="0"/>
                  <a:pt x="236" y="51"/>
                  <a:pt x="236" y="117"/>
                </a:cubicBezTo>
                <a:cubicBezTo>
                  <a:pt x="236" y="183"/>
                  <a:pt x="185" y="235"/>
                  <a:pt x="118" y="235"/>
                </a:cubicBezTo>
                <a:cubicBezTo>
                  <a:pt x="51" y="235"/>
                  <a:pt x="0" y="183"/>
                  <a:pt x="0" y="117"/>
                </a:cubicBezTo>
                <a:cubicBezTo>
                  <a:pt x="0" y="51"/>
                  <a:pt x="51" y="0"/>
                  <a:pt x="118" y="0"/>
                </a:cubicBezTo>
              </a:path>
            </a:pathLst>
          </a:custGeom>
          <a:solidFill>
            <a:srgbClr val="FF000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8" name="Freeform 35"/>
          <p:cNvSpPr>
            <a:spLocks noChangeArrowheads="1"/>
          </p:cNvSpPr>
          <p:nvPr/>
        </p:nvSpPr>
        <p:spPr bwMode="auto">
          <a:xfrm>
            <a:off x="7339014" y="1778001"/>
            <a:ext cx="85725" cy="85725"/>
          </a:xfrm>
          <a:custGeom>
            <a:avLst/>
            <a:gdLst>
              <a:gd name="T0" fmla="*/ 42682 w 237"/>
              <a:gd name="T1" fmla="*/ 0 h 236"/>
              <a:gd name="T2" fmla="*/ 85363 w 237"/>
              <a:gd name="T3" fmla="*/ 42499 h 236"/>
              <a:gd name="T4" fmla="*/ 42682 w 237"/>
              <a:gd name="T5" fmla="*/ 85362 h 236"/>
              <a:gd name="T6" fmla="*/ 0 w 237"/>
              <a:gd name="T7" fmla="*/ 42499 h 236"/>
              <a:gd name="T8" fmla="*/ 42682 w 237"/>
              <a:gd name="T9" fmla="*/ 0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" h="236">
                <a:moveTo>
                  <a:pt x="118" y="0"/>
                </a:moveTo>
                <a:cubicBezTo>
                  <a:pt x="185" y="0"/>
                  <a:pt x="236" y="51"/>
                  <a:pt x="236" y="117"/>
                </a:cubicBezTo>
                <a:cubicBezTo>
                  <a:pt x="236" y="183"/>
                  <a:pt x="185" y="235"/>
                  <a:pt x="118" y="235"/>
                </a:cubicBezTo>
                <a:cubicBezTo>
                  <a:pt x="51" y="235"/>
                  <a:pt x="0" y="183"/>
                  <a:pt x="0" y="117"/>
                </a:cubicBezTo>
                <a:cubicBezTo>
                  <a:pt x="0" y="51"/>
                  <a:pt x="51" y="0"/>
                  <a:pt x="118" y="0"/>
                </a:cubicBezTo>
              </a:path>
            </a:pathLst>
          </a:custGeom>
          <a:solidFill>
            <a:srgbClr val="FF000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89" name="Freeform 36"/>
          <p:cNvSpPr>
            <a:spLocks noChangeArrowheads="1"/>
          </p:cNvSpPr>
          <p:nvPr/>
        </p:nvSpPr>
        <p:spPr bwMode="auto">
          <a:xfrm>
            <a:off x="6843713" y="566738"/>
            <a:ext cx="1092200" cy="1801812"/>
          </a:xfrm>
          <a:custGeom>
            <a:avLst/>
            <a:gdLst>
              <a:gd name="T0" fmla="*/ 0 w 3036"/>
              <a:gd name="T1" fmla="*/ 1792096 h 5007"/>
              <a:gd name="T2" fmla="*/ 1076011 w 3036"/>
              <a:gd name="T3" fmla="*/ 0 h 5007"/>
              <a:gd name="T4" fmla="*/ 1083926 w 3036"/>
              <a:gd name="T5" fmla="*/ 4678 h 5007"/>
              <a:gd name="T6" fmla="*/ 1091840 w 3036"/>
              <a:gd name="T7" fmla="*/ 9356 h 5007"/>
              <a:gd name="T8" fmla="*/ 15829 w 3036"/>
              <a:gd name="T9" fmla="*/ 1801452 h 5007"/>
              <a:gd name="T10" fmla="*/ 7914 w 3036"/>
              <a:gd name="T11" fmla="*/ 1796774 h 5007"/>
              <a:gd name="T12" fmla="*/ 0 w 3036"/>
              <a:gd name="T13" fmla="*/ 1792096 h 50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36" h="5007">
                <a:moveTo>
                  <a:pt x="0" y="4980"/>
                </a:moveTo>
                <a:lnTo>
                  <a:pt x="2991" y="0"/>
                </a:lnTo>
                <a:lnTo>
                  <a:pt x="3013" y="13"/>
                </a:lnTo>
                <a:lnTo>
                  <a:pt x="3035" y="26"/>
                </a:lnTo>
                <a:lnTo>
                  <a:pt x="44" y="5006"/>
                </a:lnTo>
                <a:lnTo>
                  <a:pt x="22" y="4993"/>
                </a:lnTo>
                <a:lnTo>
                  <a:pt x="0" y="498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0" name="Freeform 37"/>
          <p:cNvSpPr>
            <a:spLocks noChangeArrowheads="1"/>
          </p:cNvSpPr>
          <p:nvPr/>
        </p:nvSpPr>
        <p:spPr bwMode="auto">
          <a:xfrm>
            <a:off x="7343776" y="1428751"/>
            <a:ext cx="85725" cy="85725"/>
          </a:xfrm>
          <a:custGeom>
            <a:avLst/>
            <a:gdLst>
              <a:gd name="T0" fmla="*/ 42499 w 236"/>
              <a:gd name="T1" fmla="*/ 0 h 236"/>
              <a:gd name="T2" fmla="*/ 85362 w 236"/>
              <a:gd name="T3" fmla="*/ 42499 h 236"/>
              <a:gd name="T4" fmla="*/ 42499 w 236"/>
              <a:gd name="T5" fmla="*/ 85362 h 236"/>
              <a:gd name="T6" fmla="*/ 0 w 236"/>
              <a:gd name="T7" fmla="*/ 42499 h 236"/>
              <a:gd name="T8" fmla="*/ 42499 w 236"/>
              <a:gd name="T9" fmla="*/ 0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" h="236">
                <a:moveTo>
                  <a:pt x="117" y="0"/>
                </a:moveTo>
                <a:cubicBezTo>
                  <a:pt x="183" y="0"/>
                  <a:pt x="235" y="51"/>
                  <a:pt x="235" y="117"/>
                </a:cubicBezTo>
                <a:cubicBezTo>
                  <a:pt x="235" y="183"/>
                  <a:pt x="183" y="235"/>
                  <a:pt x="117" y="235"/>
                </a:cubicBezTo>
                <a:cubicBezTo>
                  <a:pt x="51" y="235"/>
                  <a:pt x="0" y="183"/>
                  <a:pt x="0" y="117"/>
                </a:cubicBezTo>
                <a:cubicBezTo>
                  <a:pt x="0" y="51"/>
                  <a:pt x="51" y="0"/>
                  <a:pt x="117" y="0"/>
                </a:cubicBezTo>
              </a:path>
            </a:pathLst>
          </a:custGeom>
          <a:solidFill>
            <a:srgbClr val="FF000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1" name="Freeform 38"/>
          <p:cNvSpPr>
            <a:spLocks noChangeArrowheads="1"/>
          </p:cNvSpPr>
          <p:nvPr/>
        </p:nvSpPr>
        <p:spPr bwMode="auto">
          <a:xfrm>
            <a:off x="8070852" y="719139"/>
            <a:ext cx="85725" cy="85725"/>
          </a:xfrm>
          <a:custGeom>
            <a:avLst/>
            <a:gdLst>
              <a:gd name="T0" fmla="*/ 42499 w 236"/>
              <a:gd name="T1" fmla="*/ 0 h 237"/>
              <a:gd name="T2" fmla="*/ 85362 w 236"/>
              <a:gd name="T3" fmla="*/ 42682 h 237"/>
              <a:gd name="T4" fmla="*/ 42499 w 236"/>
              <a:gd name="T5" fmla="*/ 85363 h 237"/>
              <a:gd name="T6" fmla="*/ 0 w 236"/>
              <a:gd name="T7" fmla="*/ 42682 h 237"/>
              <a:gd name="T8" fmla="*/ 42499 w 236"/>
              <a:gd name="T9" fmla="*/ 0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" h="237">
                <a:moveTo>
                  <a:pt x="117" y="0"/>
                </a:moveTo>
                <a:cubicBezTo>
                  <a:pt x="183" y="0"/>
                  <a:pt x="235" y="51"/>
                  <a:pt x="235" y="118"/>
                </a:cubicBezTo>
                <a:cubicBezTo>
                  <a:pt x="235" y="185"/>
                  <a:pt x="183" y="236"/>
                  <a:pt x="117" y="236"/>
                </a:cubicBezTo>
                <a:cubicBezTo>
                  <a:pt x="51" y="236"/>
                  <a:pt x="0" y="185"/>
                  <a:pt x="0" y="118"/>
                </a:cubicBezTo>
                <a:cubicBezTo>
                  <a:pt x="0" y="51"/>
                  <a:pt x="51" y="0"/>
                  <a:pt x="117" y="0"/>
                </a:cubicBezTo>
              </a:path>
            </a:pathLst>
          </a:custGeom>
          <a:solidFill>
            <a:srgbClr val="FF000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2" name="Freeform 39"/>
          <p:cNvSpPr>
            <a:spLocks noChangeArrowheads="1"/>
          </p:cNvSpPr>
          <p:nvPr/>
        </p:nvSpPr>
        <p:spPr bwMode="auto">
          <a:xfrm>
            <a:off x="7713665" y="1065214"/>
            <a:ext cx="85725" cy="85725"/>
          </a:xfrm>
          <a:custGeom>
            <a:avLst/>
            <a:gdLst>
              <a:gd name="T0" fmla="*/ 42499 w 236"/>
              <a:gd name="T1" fmla="*/ 0 h 237"/>
              <a:gd name="T2" fmla="*/ 85362 w 236"/>
              <a:gd name="T3" fmla="*/ 42682 h 237"/>
              <a:gd name="T4" fmla="*/ 42499 w 236"/>
              <a:gd name="T5" fmla="*/ 85363 h 237"/>
              <a:gd name="T6" fmla="*/ 0 w 236"/>
              <a:gd name="T7" fmla="*/ 42682 h 237"/>
              <a:gd name="T8" fmla="*/ 42499 w 236"/>
              <a:gd name="T9" fmla="*/ 0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6" h="237">
                <a:moveTo>
                  <a:pt x="117" y="0"/>
                </a:moveTo>
                <a:cubicBezTo>
                  <a:pt x="183" y="0"/>
                  <a:pt x="235" y="51"/>
                  <a:pt x="235" y="118"/>
                </a:cubicBezTo>
                <a:cubicBezTo>
                  <a:pt x="235" y="185"/>
                  <a:pt x="183" y="236"/>
                  <a:pt x="117" y="236"/>
                </a:cubicBezTo>
                <a:cubicBezTo>
                  <a:pt x="51" y="236"/>
                  <a:pt x="0" y="185"/>
                  <a:pt x="0" y="118"/>
                </a:cubicBezTo>
                <a:cubicBezTo>
                  <a:pt x="0" y="51"/>
                  <a:pt x="51" y="0"/>
                  <a:pt x="117" y="0"/>
                </a:cubicBezTo>
              </a:path>
            </a:pathLst>
          </a:custGeom>
          <a:solidFill>
            <a:srgbClr val="FF0000"/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3" name="Freeform 40"/>
          <p:cNvSpPr>
            <a:spLocks noChangeArrowheads="1"/>
          </p:cNvSpPr>
          <p:nvPr/>
        </p:nvSpPr>
        <p:spPr bwMode="auto">
          <a:xfrm>
            <a:off x="7224715" y="1916114"/>
            <a:ext cx="85725" cy="85725"/>
          </a:xfrm>
          <a:custGeom>
            <a:avLst/>
            <a:gdLst>
              <a:gd name="T0" fmla="*/ 42682 w 237"/>
              <a:gd name="T1" fmla="*/ 0 h 237"/>
              <a:gd name="T2" fmla="*/ 85363 w 237"/>
              <a:gd name="T3" fmla="*/ 42682 h 237"/>
              <a:gd name="T4" fmla="*/ 42682 w 237"/>
              <a:gd name="T5" fmla="*/ 85363 h 237"/>
              <a:gd name="T6" fmla="*/ 0 w 237"/>
              <a:gd name="T7" fmla="*/ 42682 h 237"/>
              <a:gd name="T8" fmla="*/ 42682 w 237"/>
              <a:gd name="T9" fmla="*/ 0 h 2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" h="237">
                <a:moveTo>
                  <a:pt x="118" y="0"/>
                </a:moveTo>
                <a:cubicBezTo>
                  <a:pt x="185" y="0"/>
                  <a:pt x="236" y="51"/>
                  <a:pt x="236" y="118"/>
                </a:cubicBezTo>
                <a:cubicBezTo>
                  <a:pt x="236" y="185"/>
                  <a:pt x="185" y="236"/>
                  <a:pt x="118" y="236"/>
                </a:cubicBezTo>
                <a:cubicBezTo>
                  <a:pt x="51" y="236"/>
                  <a:pt x="0" y="185"/>
                  <a:pt x="0" y="118"/>
                </a:cubicBezTo>
                <a:cubicBezTo>
                  <a:pt x="0" y="51"/>
                  <a:pt x="51" y="0"/>
                  <a:pt x="118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4" name="Freeform 41"/>
          <p:cNvSpPr>
            <a:spLocks noChangeArrowheads="1"/>
          </p:cNvSpPr>
          <p:nvPr/>
        </p:nvSpPr>
        <p:spPr bwMode="auto">
          <a:xfrm>
            <a:off x="7658100" y="1246189"/>
            <a:ext cx="85725" cy="85725"/>
          </a:xfrm>
          <a:custGeom>
            <a:avLst/>
            <a:gdLst>
              <a:gd name="T0" fmla="*/ 42682 w 237"/>
              <a:gd name="T1" fmla="*/ 0 h 236"/>
              <a:gd name="T2" fmla="*/ 85363 w 237"/>
              <a:gd name="T3" fmla="*/ 42499 h 236"/>
              <a:gd name="T4" fmla="*/ 42682 w 237"/>
              <a:gd name="T5" fmla="*/ 85362 h 236"/>
              <a:gd name="T6" fmla="*/ 0 w 237"/>
              <a:gd name="T7" fmla="*/ 42499 h 236"/>
              <a:gd name="T8" fmla="*/ 42682 w 237"/>
              <a:gd name="T9" fmla="*/ 0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" h="236">
                <a:moveTo>
                  <a:pt x="118" y="0"/>
                </a:moveTo>
                <a:cubicBezTo>
                  <a:pt x="185" y="0"/>
                  <a:pt x="236" y="51"/>
                  <a:pt x="236" y="117"/>
                </a:cubicBezTo>
                <a:cubicBezTo>
                  <a:pt x="236" y="183"/>
                  <a:pt x="185" y="235"/>
                  <a:pt x="118" y="235"/>
                </a:cubicBezTo>
                <a:cubicBezTo>
                  <a:pt x="51" y="235"/>
                  <a:pt x="0" y="183"/>
                  <a:pt x="0" y="117"/>
                </a:cubicBezTo>
                <a:cubicBezTo>
                  <a:pt x="0" y="51"/>
                  <a:pt x="51" y="0"/>
                  <a:pt x="118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5" name="Freeform 42"/>
          <p:cNvSpPr>
            <a:spLocks noChangeArrowheads="1"/>
          </p:cNvSpPr>
          <p:nvPr/>
        </p:nvSpPr>
        <p:spPr bwMode="auto">
          <a:xfrm>
            <a:off x="7796215" y="755651"/>
            <a:ext cx="85725" cy="85725"/>
          </a:xfrm>
          <a:custGeom>
            <a:avLst/>
            <a:gdLst>
              <a:gd name="T0" fmla="*/ 42682 w 237"/>
              <a:gd name="T1" fmla="*/ 0 h 236"/>
              <a:gd name="T2" fmla="*/ 85363 w 237"/>
              <a:gd name="T3" fmla="*/ 42499 h 236"/>
              <a:gd name="T4" fmla="*/ 42682 w 237"/>
              <a:gd name="T5" fmla="*/ 85362 h 236"/>
              <a:gd name="T6" fmla="*/ 0 w 237"/>
              <a:gd name="T7" fmla="*/ 42499 h 236"/>
              <a:gd name="T8" fmla="*/ 42682 w 237"/>
              <a:gd name="T9" fmla="*/ 0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7" h="236">
                <a:moveTo>
                  <a:pt x="118" y="0"/>
                </a:moveTo>
                <a:cubicBezTo>
                  <a:pt x="185" y="0"/>
                  <a:pt x="236" y="51"/>
                  <a:pt x="236" y="117"/>
                </a:cubicBezTo>
                <a:cubicBezTo>
                  <a:pt x="236" y="183"/>
                  <a:pt x="185" y="235"/>
                  <a:pt x="118" y="235"/>
                </a:cubicBezTo>
                <a:cubicBezTo>
                  <a:pt x="51" y="235"/>
                  <a:pt x="0" y="183"/>
                  <a:pt x="0" y="117"/>
                </a:cubicBezTo>
                <a:cubicBezTo>
                  <a:pt x="0" y="51"/>
                  <a:pt x="51" y="0"/>
                  <a:pt x="118" y="0"/>
                </a:cubicBezTo>
              </a:path>
            </a:pathLst>
          </a:cu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23596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Depth Re-Sampling</a:t>
            </a:r>
          </a:p>
        </p:txBody>
      </p:sp>
      <p:sp>
        <p:nvSpPr>
          <p:cNvPr id="23597" name="Rectangle 4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Render Alternative Depth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Rotated 2</a:t>
            </a:r>
            <a:r>
              <a:rPr lang="en-US" baseline="33000" smtClean="0"/>
              <a:t>nd</a:t>
            </a:r>
            <a:r>
              <a:rPr lang="en-US" smtClean="0"/>
              <a:t> z-pre pass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Or 4x MSAA for depth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Compute Pixel Coverage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Remap depth value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Re-Blend</a:t>
            </a:r>
          </a:p>
        </p:txBody>
      </p:sp>
      <p:pic>
        <p:nvPicPr>
          <p:cNvPr id="23598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559176"/>
            <a:ext cx="3230562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99" name="Picture 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5" y="2298700"/>
            <a:ext cx="3227387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" y="1200151"/>
            <a:ext cx="8229600" cy="3394075"/>
          </a:xfrm>
        </p:spPr>
        <p:txBody>
          <a:bodyPr lIns="0" tIns="0" rIns="0" bIns="0"/>
          <a:lstStyle/>
          <a:p>
            <a:pPr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1" i="1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800" b="1" i="1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2600" b="1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600" b="1" smtClean="0">
                <a:solidFill>
                  <a:srgbClr val="FFFFFF"/>
                </a:solidFill>
              </a:rPr>
              <a:t>Anti-Aliasing From a Different Perspective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smtClean="0">
              <a:solidFill>
                <a:srgbClr val="FFFFFF"/>
              </a:solidFill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smtClean="0">
                <a:solidFill>
                  <a:srgbClr val="FFFFFF"/>
                </a:solidFill>
              </a:rPr>
              <a:t>Dmitry Andreev </a:t>
            </a:r>
            <a:r>
              <a:rPr lang="en-US" sz="2800" i="1" smtClean="0">
                <a:solidFill>
                  <a:srgbClr val="FFFFFF"/>
                </a:solidFill>
              </a:rPr>
              <a:t>(AND)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800" smtClean="0">
                <a:solidFill>
                  <a:srgbClr val="FFFFFF"/>
                </a:solidFill>
              </a:rPr>
              <a:t>dandreev@LucasArts.com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154239"/>
            <a:ext cx="1382712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2284414"/>
            <a:ext cx="2065338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Observation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/>
          </a:p>
          <a:p>
            <a:pPr marL="741363" lvl="1" indent="-284163">
              <a:buSzPct val="75000"/>
              <a:buFont typeface="Segoe UI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          no AA       super sampled     blurred vertically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154239"/>
            <a:ext cx="1382712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284414"/>
            <a:ext cx="2065338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2" y="2154239"/>
            <a:ext cx="1382713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284414"/>
            <a:ext cx="2065338" cy="251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6" name="AutoShape 9"/>
          <p:cNvSpPr>
            <a:spLocks noChangeArrowheads="1"/>
          </p:cNvSpPr>
          <p:nvPr/>
        </p:nvSpPr>
        <p:spPr bwMode="auto">
          <a:xfrm>
            <a:off x="952500" y="4543426"/>
            <a:ext cx="630238" cy="514350"/>
          </a:xfrm>
          <a:prstGeom prst="roundRect">
            <a:avLst>
              <a:gd name="adj" fmla="val 306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1681163"/>
            <a:ext cx="3268662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DLAA Prototyping		I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Photoshop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Layers vs Pixels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Hard to do complex things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Easy to implement IF works :)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Filter / Other / Custom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Basic 5x5 convolution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Blurs, Edges, etc...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DLAA Prototyping		II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 Vertically</a:t>
            </a:r>
          </a:p>
        </p:txBody>
      </p:sp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0" y="2992438"/>
            <a:ext cx="2135187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4582" name="Group 6"/>
          <p:cNvGraphicFramePr>
            <a:graphicFrameLocks noGrp="1"/>
          </p:cNvGraphicFramePr>
          <p:nvPr/>
        </p:nvGraphicFramePr>
        <p:xfrm>
          <a:off x="4495802" y="3135313"/>
          <a:ext cx="1787525" cy="1841500"/>
        </p:xfrm>
        <a:graphic>
          <a:graphicData uri="http://schemas.openxmlformats.org/drawingml/2006/table">
            <a:tbl>
              <a:tblPr/>
              <a:tblGrid>
                <a:gridCol w="357188"/>
                <a:gridCol w="357187"/>
                <a:gridCol w="358775"/>
                <a:gridCol w="357188"/>
                <a:gridCol w="3571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389064"/>
            <a:ext cx="3967162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DLAA Prototyping		III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 Vertically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Vertical Edges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0" y="2992438"/>
            <a:ext cx="2135187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5606" name="Group 6"/>
          <p:cNvGraphicFramePr>
            <a:graphicFrameLocks noGrp="1"/>
          </p:cNvGraphicFramePr>
          <p:nvPr/>
        </p:nvGraphicFramePr>
        <p:xfrm>
          <a:off x="4495802" y="3135313"/>
          <a:ext cx="1787525" cy="1841500"/>
        </p:xfrm>
        <a:graphic>
          <a:graphicData uri="http://schemas.openxmlformats.org/drawingml/2006/table">
            <a:tbl>
              <a:tblPr/>
              <a:tblGrid>
                <a:gridCol w="357188"/>
                <a:gridCol w="357187"/>
                <a:gridCol w="358775"/>
                <a:gridCol w="357188"/>
                <a:gridCol w="3571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1389064"/>
            <a:ext cx="3967162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DLAA Prototyping		IV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 Vertically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Vertical Edges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Build Edge Mask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smtClean="0">
                <a:solidFill>
                  <a:srgbClr val="000080"/>
                </a:solidFill>
              </a:rPr>
              <a:t>saturate</a:t>
            </a:r>
            <a:r>
              <a:rPr lang="en-US" sz="2000" smtClean="0"/>
              <a:t>( </a:t>
            </a:r>
            <a:r>
              <a:rPr lang="en-US" sz="2000" smtClean="0">
                <a:solidFill>
                  <a:srgbClr val="000080"/>
                </a:solidFill>
              </a:rPr>
              <a:t>abs</a:t>
            </a:r>
            <a:r>
              <a:rPr lang="en-US" sz="2000" smtClean="0"/>
              <a:t>( x ) </a:t>
            </a:r>
            <a:r>
              <a:rPr lang="en-US" sz="2000" b="1" smtClean="0">
                <a:cs typeface="Arial" charset="0"/>
              </a:rPr>
              <a:t>· </a:t>
            </a:r>
            <a:r>
              <a:rPr lang="en-US" sz="2000" smtClean="0"/>
              <a:t>a – b )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0" y="2992438"/>
            <a:ext cx="2135187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6" y="3181351"/>
            <a:ext cx="1774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DLAA Prototyping		V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 Vertically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Vertical Edges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Build Edge Mask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smtClean="0">
                <a:solidFill>
                  <a:srgbClr val="000080"/>
                </a:solidFill>
              </a:rPr>
              <a:t>saturate</a:t>
            </a:r>
            <a:r>
              <a:rPr lang="en-US" sz="2000" smtClean="0"/>
              <a:t>( </a:t>
            </a:r>
            <a:r>
              <a:rPr lang="en-US" sz="2000" smtClean="0">
                <a:solidFill>
                  <a:srgbClr val="000080"/>
                </a:solidFill>
              </a:rPr>
              <a:t>abs</a:t>
            </a:r>
            <a:r>
              <a:rPr lang="en-US" sz="2000" smtClean="0"/>
              <a:t>( x ) </a:t>
            </a:r>
            <a:r>
              <a:rPr lang="en-US" sz="2000" b="1" smtClean="0">
                <a:cs typeface="Arial" charset="0"/>
              </a:rPr>
              <a:t>· </a:t>
            </a:r>
            <a:r>
              <a:rPr lang="en-US" sz="2000" smtClean="0"/>
              <a:t>a – b )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Blend With Original Layer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Same Horizontally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2" y="3582989"/>
            <a:ext cx="16986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3695701"/>
            <a:ext cx="1371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Short Edges Only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Two Cases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741363" lvl="1" indent="-284163">
              <a:buSzPct val="75000"/>
              <a:buFont typeface="Segoe UI" charset="0"/>
              <a:buNone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smtClean="0"/>
              <a:t>            5-Pixel Wide                 16-Pixel Wide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389064"/>
            <a:ext cx="3967163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 Detection		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Take High-Pass Mask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389064"/>
            <a:ext cx="3967163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 Detection		II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Take High-Pass Mask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D</a:t>
            </a:r>
            <a:r>
              <a:rPr lang="en-US" sz="2800" b="0" smtClean="0"/>
              <a:t>irectionally</a:t>
            </a:r>
            <a:r>
              <a:rPr lang="en-US" sz="2800" smtClean="0"/>
              <a:t> L</a:t>
            </a:r>
            <a:r>
              <a:rPr lang="en-US" sz="2800" b="0" smtClean="0"/>
              <a:t>ocalized</a:t>
            </a:r>
            <a:r>
              <a:rPr lang="en-US" sz="2800" smtClean="0"/>
              <a:t> A</a:t>
            </a:r>
            <a:r>
              <a:rPr lang="en-US" sz="2800" b="0" smtClean="0"/>
              <a:t>nti</a:t>
            </a:r>
            <a:r>
              <a:rPr lang="en-US" sz="2800" smtClean="0"/>
              <a:t>-A</a:t>
            </a:r>
            <a:r>
              <a:rPr lang="en-US" sz="2800" b="0" smtClean="0"/>
              <a:t>liasing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65200"/>
            <a:ext cx="89408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389064"/>
            <a:ext cx="3967163" cy="394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 Detection		III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Take High-Pass Mask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Adjust Contrast</a:t>
            </a:r>
          </a:p>
        </p:txBody>
      </p:sp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 Detection		IV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Take High-Pass Mask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Adjust Contrast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Apply Long-Edge Filter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Where it's needed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0" y="3787776"/>
            <a:ext cx="244633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 Filtering		I</a:t>
            </a: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5" y="3787776"/>
            <a:ext cx="244633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Color Bleeding</a:t>
            </a:r>
          </a:p>
        </p:txBody>
      </p:sp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319464"/>
            <a:ext cx="32639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19464"/>
            <a:ext cx="326548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 Filtering		II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Color Bleeding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Luminosity Blending Mode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Blurred luminance As Target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local pixel that matches it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0" y="3787776"/>
            <a:ext cx="244633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787776"/>
            <a:ext cx="24463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90" y="3319463"/>
            <a:ext cx="3265487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319464"/>
            <a:ext cx="3265488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6815140" y="3494089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2" y="2668589"/>
            <a:ext cx="211137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40" y="2771776"/>
            <a:ext cx="211137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1998665" y="3494089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4214815" y="3494089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2770189"/>
            <a:ext cx="211137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" y="2770189"/>
            <a:ext cx="211137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Noise Level Estimation</a:t>
            </a:r>
          </a:p>
        </p:txBody>
      </p:sp>
      <p:sp>
        <p:nvSpPr>
          <p:cNvPr id="38922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Exclude Noisy Regions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Have long vertical and horizontal edges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i="1" smtClean="0"/>
              <a:t>||</a:t>
            </a:r>
            <a:r>
              <a:rPr lang="en-US" b="1" i="1" smtClean="0"/>
              <a:t>H</a:t>
            </a:r>
            <a:r>
              <a:rPr lang="en-US" b="1" i="1" baseline="-33000" smtClean="0"/>
              <a:t>hF</a:t>
            </a:r>
            <a:r>
              <a:rPr lang="en-US" b="1" i="1" smtClean="0"/>
              <a:t> – V</a:t>
            </a:r>
            <a:r>
              <a:rPr lang="en-US" b="1" i="1" baseline="-33000" smtClean="0"/>
              <a:t>hF</a:t>
            </a:r>
            <a:r>
              <a:rPr lang="en-US" i="1" smtClean="0"/>
              <a:t>||</a:t>
            </a:r>
            <a:r>
              <a:rPr lang="en-US" b="1" i="1" smtClean="0"/>
              <a:t> &gt; </a:t>
            </a:r>
            <a:r>
              <a:rPr lang="en-US" b="1" i="1" smtClean="0">
                <a:cs typeface="Arial" charset="0"/>
              </a:rPr>
              <a:t>λ</a:t>
            </a:r>
          </a:p>
        </p:txBody>
      </p:sp>
      <p:pic>
        <p:nvPicPr>
          <p:cNvPr id="389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2" y="2908301"/>
            <a:ext cx="17510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2913064"/>
            <a:ext cx="1746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840038"/>
            <a:ext cx="1746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40" y="2879726"/>
            <a:ext cx="2111375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7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3021014"/>
            <a:ext cx="1746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8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2913064"/>
            <a:ext cx="1746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9" name="Text Box 16"/>
          <p:cNvSpPr txBox="1">
            <a:spLocks noChangeArrowheads="1"/>
          </p:cNvSpPr>
          <p:nvPr/>
        </p:nvSpPr>
        <p:spPr bwMode="auto">
          <a:xfrm>
            <a:off x="6350002" y="2820989"/>
            <a:ext cx="5000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V</a:t>
            </a:r>
            <a:r>
              <a:rPr lang="en-US" b="1" baseline="-33000">
                <a:solidFill>
                  <a:srgbClr val="000000"/>
                </a:solidFill>
              </a:rPr>
              <a:t>hF</a:t>
            </a:r>
          </a:p>
        </p:txBody>
      </p:sp>
      <p:sp>
        <p:nvSpPr>
          <p:cNvPr id="38930" name="Text Box 17"/>
          <p:cNvSpPr txBox="1">
            <a:spLocks noChangeArrowheads="1"/>
          </p:cNvSpPr>
          <p:nvPr/>
        </p:nvSpPr>
        <p:spPr bwMode="auto">
          <a:xfrm>
            <a:off x="6338888" y="2808289"/>
            <a:ext cx="5000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V</a:t>
            </a:r>
            <a:r>
              <a:rPr lang="en-US" b="1" baseline="-33000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38931" name="Text Box 18"/>
          <p:cNvSpPr txBox="1">
            <a:spLocks noChangeArrowheads="1"/>
          </p:cNvSpPr>
          <p:nvPr/>
        </p:nvSpPr>
        <p:spPr bwMode="auto">
          <a:xfrm>
            <a:off x="3775077" y="2895601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hF</a:t>
            </a:r>
          </a:p>
        </p:txBody>
      </p:sp>
      <p:sp>
        <p:nvSpPr>
          <p:cNvPr id="38932" name="Text Box 19"/>
          <p:cNvSpPr txBox="1">
            <a:spLocks noChangeArrowheads="1"/>
          </p:cNvSpPr>
          <p:nvPr/>
        </p:nvSpPr>
        <p:spPr bwMode="auto">
          <a:xfrm>
            <a:off x="3767140" y="2879726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hF</a:t>
            </a:r>
          </a:p>
        </p:txBody>
      </p:sp>
      <p:sp>
        <p:nvSpPr>
          <p:cNvPr id="38933" name="Text Box 20"/>
          <p:cNvSpPr txBox="1">
            <a:spLocks noChangeArrowheads="1"/>
          </p:cNvSpPr>
          <p:nvPr/>
        </p:nvSpPr>
        <p:spPr bwMode="auto">
          <a:xfrm>
            <a:off x="5953127" y="3000376"/>
            <a:ext cx="5127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H</a:t>
            </a:r>
            <a:r>
              <a:rPr lang="en-US" b="1" baseline="-33000">
                <a:solidFill>
                  <a:srgbClr val="000000"/>
                </a:solidFill>
              </a:rPr>
              <a:t>hF</a:t>
            </a:r>
          </a:p>
        </p:txBody>
      </p:sp>
      <p:sp>
        <p:nvSpPr>
          <p:cNvPr id="38934" name="Text Box 21"/>
          <p:cNvSpPr txBox="1">
            <a:spLocks noChangeArrowheads="1"/>
          </p:cNvSpPr>
          <p:nvPr/>
        </p:nvSpPr>
        <p:spPr bwMode="auto">
          <a:xfrm>
            <a:off x="5942013" y="2989264"/>
            <a:ext cx="512762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 baseline="-33000">
                <a:solidFill>
                  <a:srgbClr val="FF0000"/>
                </a:solidFill>
              </a:rPr>
              <a:t>hF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397000"/>
            <a:ext cx="16891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397000"/>
            <a:ext cx="16891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397000"/>
            <a:ext cx="16891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Gradient Levels Comparison</a:t>
            </a:r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1708150" y="1035050"/>
            <a:ext cx="10096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no AA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3976688" y="1035050"/>
            <a:ext cx="10096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MLAA</a:t>
            </a: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6245227" y="1035050"/>
            <a:ext cx="97472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DLAA</a:t>
            </a:r>
          </a:p>
        </p:txBody>
      </p:sp>
      <p:pic>
        <p:nvPicPr>
          <p:cNvPr id="399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90" y="1408113"/>
            <a:ext cx="1500187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1408113"/>
            <a:ext cx="1500188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408113"/>
            <a:ext cx="1500188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Visual Results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965200"/>
            <a:ext cx="89408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75" y="619126"/>
            <a:ext cx="10210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Reflections Anti-Aliasing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38226"/>
            <a:ext cx="8591550" cy="392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Execution Results @ 720p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XBox360				</a:t>
            </a:r>
            <a:r>
              <a:rPr lang="en-US" b="1" smtClean="0">
                <a:solidFill>
                  <a:srgbClr val="800000"/>
                </a:solidFill>
              </a:rPr>
              <a:t>2.2 </a:t>
            </a:r>
            <a:r>
              <a:rPr lang="en-US" b="1" smtClean="0">
                <a:solidFill>
                  <a:srgbClr val="800000"/>
                </a:solidFill>
                <a:cs typeface="Arial" charset="0"/>
              </a:rPr>
              <a:t>± 0.2 ms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PlayStation3		</a:t>
            </a:r>
            <a:r>
              <a:rPr lang="en-US" b="1" smtClean="0">
                <a:solidFill>
                  <a:srgbClr val="800000"/>
                </a:solidFill>
              </a:rPr>
              <a:t>1.6 </a:t>
            </a:r>
            <a:r>
              <a:rPr lang="en-US" b="1" smtClean="0">
                <a:solidFill>
                  <a:srgbClr val="800000"/>
                </a:solidFill>
                <a:cs typeface="Arial" charset="0"/>
              </a:rPr>
              <a:t>± 0.3 ms</a:t>
            </a:r>
            <a:r>
              <a:rPr lang="en-US" smtClean="0">
                <a:cs typeface="Arial" charset="0"/>
              </a:rPr>
              <a:t> (5 SPUs)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>
              <a:cs typeface="Arial" charset="0"/>
            </a:endParaRP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Project Time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Research			8 weeks (part time)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X360				2 weeks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PS3 (SPU)			&gt; 3 weeks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Implementation Strategies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75920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Execution Time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Reuse samples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Reject as much work as possible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Balance pipelines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Memory Usage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Reuse textures and buffers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Pack data by usage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Global Pipeline Optimizations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Agenda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Aliasing &amp; Anti-Aliasing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Alternative Solutions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Exploration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DLAA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PS3 &amp; X360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Work Rejection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686175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Pre-Process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long edge regions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High-pass around long edges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solidFill>
                  <a:srgbClr val="808080"/>
                </a:solidFill>
              </a:rPr>
              <a:t>Resolve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Process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Short edges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Short and long edges (~10-20 %)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solidFill>
                  <a:srgbClr val="808080"/>
                </a:solidFill>
              </a:rPr>
              <a:t>Resolve</a:t>
            </a:r>
          </a:p>
        </p:txBody>
      </p:sp>
      <p:sp>
        <p:nvSpPr>
          <p:cNvPr id="45060" name="Freeform 3"/>
          <p:cNvSpPr>
            <a:spLocks noChangeArrowheads="1"/>
          </p:cNvSpPr>
          <p:nvPr/>
        </p:nvSpPr>
        <p:spPr bwMode="auto">
          <a:xfrm>
            <a:off x="5568950" y="1773238"/>
            <a:ext cx="1892300" cy="2509837"/>
          </a:xfrm>
          <a:custGeom>
            <a:avLst/>
            <a:gdLst>
              <a:gd name="T0" fmla="*/ 468306 w 5257"/>
              <a:gd name="T1" fmla="*/ 2472758 h 6972"/>
              <a:gd name="T2" fmla="*/ 1146107 w 5257"/>
              <a:gd name="T3" fmla="*/ 2344242 h 6972"/>
              <a:gd name="T4" fmla="*/ 1386919 w 5257"/>
              <a:gd name="T5" fmla="*/ 2214647 h 6972"/>
              <a:gd name="T6" fmla="*/ 1570857 w 5257"/>
              <a:gd name="T7" fmla="*/ 2054812 h 6972"/>
              <a:gd name="T8" fmla="*/ 1791512 w 5257"/>
              <a:gd name="T9" fmla="*/ 1682944 h 6972"/>
              <a:gd name="T10" fmla="*/ 1855224 w 5257"/>
              <a:gd name="T11" fmla="*/ 1306757 h 6972"/>
              <a:gd name="T12" fmla="*/ 1842626 w 5257"/>
              <a:gd name="T13" fmla="*/ 1145482 h 6972"/>
              <a:gd name="T14" fmla="*/ 1842626 w 5257"/>
              <a:gd name="T15" fmla="*/ 1145122 h 6972"/>
              <a:gd name="T16" fmla="*/ 1755156 w 5257"/>
              <a:gd name="T17" fmla="*/ 802773 h 6972"/>
              <a:gd name="T18" fmla="*/ 1607933 w 5257"/>
              <a:gd name="T19" fmla="*/ 546822 h 6972"/>
              <a:gd name="T20" fmla="*/ 1414995 w 5257"/>
              <a:gd name="T21" fmla="*/ 363588 h 6972"/>
              <a:gd name="T22" fmla="*/ 1190022 w 5257"/>
              <a:gd name="T23" fmla="*/ 239032 h 6972"/>
              <a:gd name="T24" fmla="*/ 702638 w 5257"/>
              <a:gd name="T25" fmla="*/ 115556 h 6972"/>
              <a:gd name="T26" fmla="*/ 333321 w 5257"/>
              <a:gd name="T27" fmla="*/ 80637 h 6972"/>
              <a:gd name="T28" fmla="*/ 330802 w 5257"/>
              <a:gd name="T29" fmla="*/ 126356 h 6972"/>
              <a:gd name="T30" fmla="*/ 0 w 5257"/>
              <a:gd name="T31" fmla="*/ 39959 h 6972"/>
              <a:gd name="T32" fmla="*/ 338001 w 5257"/>
              <a:gd name="T33" fmla="*/ 0 h 6972"/>
              <a:gd name="T34" fmla="*/ 335481 w 5257"/>
              <a:gd name="T35" fmla="*/ 44279 h 6972"/>
              <a:gd name="T36" fmla="*/ 707318 w 5257"/>
              <a:gd name="T37" fmla="*/ 79197 h 6972"/>
              <a:gd name="T38" fmla="*/ 1204420 w 5257"/>
              <a:gd name="T39" fmla="*/ 205193 h 6972"/>
              <a:gd name="T40" fmla="*/ 1436233 w 5257"/>
              <a:gd name="T41" fmla="*/ 333709 h 6972"/>
              <a:gd name="T42" fmla="*/ 1636730 w 5257"/>
              <a:gd name="T43" fmla="*/ 524143 h 6972"/>
              <a:gd name="T44" fmla="*/ 1789352 w 5257"/>
              <a:gd name="T45" fmla="*/ 789094 h 6972"/>
              <a:gd name="T46" fmla="*/ 1878982 w 5257"/>
              <a:gd name="T47" fmla="*/ 1140082 h 6972"/>
              <a:gd name="T48" fmla="*/ 1891940 w 5257"/>
              <a:gd name="T49" fmla="*/ 1306757 h 6972"/>
              <a:gd name="T50" fmla="*/ 1826428 w 5257"/>
              <a:gd name="T51" fmla="*/ 1694824 h 6972"/>
              <a:gd name="T52" fmla="*/ 1597854 w 5257"/>
              <a:gd name="T53" fmla="*/ 2079651 h 6972"/>
              <a:gd name="T54" fmla="*/ 1407796 w 5257"/>
              <a:gd name="T55" fmla="*/ 2244886 h 6972"/>
              <a:gd name="T56" fmla="*/ 1160145 w 5257"/>
              <a:gd name="T57" fmla="*/ 2378441 h 6972"/>
              <a:gd name="T58" fmla="*/ 469025 w 5257"/>
              <a:gd name="T59" fmla="*/ 2509477 h 6972"/>
              <a:gd name="T60" fmla="*/ 468666 w 5257"/>
              <a:gd name="T61" fmla="*/ 2491118 h 6972"/>
              <a:gd name="T62" fmla="*/ 468306 w 5257"/>
              <a:gd name="T63" fmla="*/ 2472758 h 69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7" h="6972">
                <a:moveTo>
                  <a:pt x="1301" y="6869"/>
                </a:moveTo>
                <a:cubicBezTo>
                  <a:pt x="2059" y="6850"/>
                  <a:pt x="2680" y="6719"/>
                  <a:pt x="3184" y="6512"/>
                </a:cubicBezTo>
                <a:cubicBezTo>
                  <a:pt x="3435" y="6410"/>
                  <a:pt x="3657" y="6288"/>
                  <a:pt x="3853" y="6152"/>
                </a:cubicBezTo>
                <a:cubicBezTo>
                  <a:pt x="4049" y="6017"/>
                  <a:pt x="4218" y="5867"/>
                  <a:pt x="4364" y="5708"/>
                </a:cubicBezTo>
                <a:cubicBezTo>
                  <a:pt x="4655" y="5390"/>
                  <a:pt x="4853" y="5033"/>
                  <a:pt x="4977" y="4675"/>
                </a:cubicBezTo>
                <a:cubicBezTo>
                  <a:pt x="5102" y="4316"/>
                  <a:pt x="5154" y="3956"/>
                  <a:pt x="5154" y="3630"/>
                </a:cubicBezTo>
                <a:cubicBezTo>
                  <a:pt x="5154" y="3471"/>
                  <a:pt x="5141" y="3321"/>
                  <a:pt x="5119" y="3182"/>
                </a:cubicBezTo>
                <a:cubicBezTo>
                  <a:pt x="5119" y="3182"/>
                  <a:pt x="5119" y="3182"/>
                  <a:pt x="5119" y="3181"/>
                </a:cubicBezTo>
                <a:cubicBezTo>
                  <a:pt x="5070" y="2820"/>
                  <a:pt x="4987" y="2505"/>
                  <a:pt x="4876" y="2230"/>
                </a:cubicBezTo>
                <a:cubicBezTo>
                  <a:pt x="4765" y="1956"/>
                  <a:pt x="4627" y="1721"/>
                  <a:pt x="4467" y="1519"/>
                </a:cubicBezTo>
                <a:cubicBezTo>
                  <a:pt x="4307" y="1318"/>
                  <a:pt x="4126" y="1150"/>
                  <a:pt x="3931" y="1010"/>
                </a:cubicBezTo>
                <a:cubicBezTo>
                  <a:pt x="3735" y="869"/>
                  <a:pt x="3524" y="756"/>
                  <a:pt x="3306" y="664"/>
                </a:cubicBezTo>
                <a:cubicBezTo>
                  <a:pt x="2868" y="479"/>
                  <a:pt x="2398" y="381"/>
                  <a:pt x="1952" y="321"/>
                </a:cubicBezTo>
                <a:cubicBezTo>
                  <a:pt x="1584" y="272"/>
                  <a:pt x="1232" y="248"/>
                  <a:pt x="926" y="224"/>
                </a:cubicBezTo>
                <a:lnTo>
                  <a:pt x="919" y="351"/>
                </a:lnTo>
                <a:lnTo>
                  <a:pt x="0" y="111"/>
                </a:lnTo>
                <a:lnTo>
                  <a:pt x="939" y="0"/>
                </a:lnTo>
                <a:lnTo>
                  <a:pt x="932" y="123"/>
                </a:lnTo>
                <a:cubicBezTo>
                  <a:pt x="1240" y="147"/>
                  <a:pt x="1594" y="170"/>
                  <a:pt x="1965" y="220"/>
                </a:cubicBezTo>
                <a:cubicBezTo>
                  <a:pt x="2420" y="281"/>
                  <a:pt x="2899" y="381"/>
                  <a:pt x="3346" y="570"/>
                </a:cubicBezTo>
                <a:cubicBezTo>
                  <a:pt x="3571" y="665"/>
                  <a:pt x="3788" y="782"/>
                  <a:pt x="3990" y="927"/>
                </a:cubicBezTo>
                <a:cubicBezTo>
                  <a:pt x="4193" y="1073"/>
                  <a:pt x="4381" y="1247"/>
                  <a:pt x="4547" y="1456"/>
                </a:cubicBezTo>
                <a:cubicBezTo>
                  <a:pt x="4712" y="1665"/>
                  <a:pt x="4856" y="1908"/>
                  <a:pt x="4971" y="2192"/>
                </a:cubicBezTo>
                <a:cubicBezTo>
                  <a:pt x="5085" y="2474"/>
                  <a:pt x="5170" y="2797"/>
                  <a:pt x="5220" y="3167"/>
                </a:cubicBezTo>
                <a:cubicBezTo>
                  <a:pt x="5243" y="3310"/>
                  <a:pt x="5256" y="3466"/>
                  <a:pt x="5256" y="3630"/>
                </a:cubicBezTo>
                <a:cubicBezTo>
                  <a:pt x="5256" y="3966"/>
                  <a:pt x="5202" y="4338"/>
                  <a:pt x="5074" y="4708"/>
                </a:cubicBezTo>
                <a:cubicBezTo>
                  <a:pt x="4945" y="5079"/>
                  <a:pt x="4741" y="5448"/>
                  <a:pt x="4439" y="5777"/>
                </a:cubicBezTo>
                <a:cubicBezTo>
                  <a:pt x="4288" y="5941"/>
                  <a:pt x="4113" y="6096"/>
                  <a:pt x="3911" y="6236"/>
                </a:cubicBezTo>
                <a:cubicBezTo>
                  <a:pt x="3710" y="6376"/>
                  <a:pt x="3481" y="6501"/>
                  <a:pt x="3223" y="6607"/>
                </a:cubicBezTo>
                <a:cubicBezTo>
                  <a:pt x="2709" y="6817"/>
                  <a:pt x="2076" y="6952"/>
                  <a:pt x="1303" y="6971"/>
                </a:cubicBezTo>
                <a:lnTo>
                  <a:pt x="1302" y="6920"/>
                </a:lnTo>
                <a:lnTo>
                  <a:pt x="1301" y="686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5061" name="Freeform 4"/>
          <p:cNvSpPr>
            <a:spLocks noChangeArrowheads="1"/>
          </p:cNvSpPr>
          <p:nvPr/>
        </p:nvSpPr>
        <p:spPr bwMode="auto">
          <a:xfrm>
            <a:off x="5580065" y="1960563"/>
            <a:ext cx="606425" cy="520700"/>
          </a:xfrm>
          <a:custGeom>
            <a:avLst/>
            <a:gdLst>
              <a:gd name="T0" fmla="*/ 4316 w 1686"/>
              <a:gd name="T1" fmla="*/ 469531 h 1445"/>
              <a:gd name="T2" fmla="*/ 203940 w 1686"/>
              <a:gd name="T3" fmla="*/ 483584 h 1445"/>
              <a:gd name="T4" fmla="*/ 306450 w 1686"/>
              <a:gd name="T5" fmla="*/ 478540 h 1445"/>
              <a:gd name="T6" fmla="*/ 388457 w 1686"/>
              <a:gd name="T7" fmla="*/ 464846 h 1445"/>
              <a:gd name="T8" fmla="*/ 452121 w 1686"/>
              <a:gd name="T9" fmla="*/ 445027 h 1445"/>
              <a:gd name="T10" fmla="*/ 499599 w 1686"/>
              <a:gd name="T11" fmla="*/ 420884 h 1445"/>
              <a:gd name="T12" fmla="*/ 532690 w 1686"/>
              <a:gd name="T13" fmla="*/ 394939 h 1445"/>
              <a:gd name="T14" fmla="*/ 553911 w 1686"/>
              <a:gd name="T15" fmla="*/ 368994 h 1445"/>
              <a:gd name="T16" fmla="*/ 565421 w 1686"/>
              <a:gd name="T17" fmla="*/ 345211 h 1445"/>
              <a:gd name="T18" fmla="*/ 569378 w 1686"/>
              <a:gd name="T19" fmla="*/ 325753 h 1445"/>
              <a:gd name="T20" fmla="*/ 569378 w 1686"/>
              <a:gd name="T21" fmla="*/ 318546 h 1445"/>
              <a:gd name="T22" fmla="*/ 562544 w 1686"/>
              <a:gd name="T23" fmla="*/ 253684 h 1445"/>
              <a:gd name="T24" fmla="*/ 543840 w 1686"/>
              <a:gd name="T25" fmla="*/ 206118 h 1445"/>
              <a:gd name="T26" fmla="*/ 514706 w 1686"/>
              <a:gd name="T27" fmla="*/ 170804 h 1445"/>
              <a:gd name="T28" fmla="*/ 476220 w 1686"/>
              <a:gd name="T29" fmla="*/ 144138 h 1445"/>
              <a:gd name="T30" fmla="*/ 325153 w 1686"/>
              <a:gd name="T31" fmla="*/ 92969 h 1445"/>
              <a:gd name="T32" fmla="*/ 314363 w 1686"/>
              <a:gd name="T33" fmla="*/ 140535 h 1445"/>
              <a:gd name="T34" fmla="*/ 2877 w 1686"/>
              <a:gd name="T35" fmla="*/ 0 h 1445"/>
              <a:gd name="T36" fmla="*/ 342418 w 1686"/>
              <a:gd name="T37" fmla="*/ 16936 h 1445"/>
              <a:gd name="T38" fmla="*/ 333426 w 1686"/>
              <a:gd name="T39" fmla="*/ 57295 h 1445"/>
              <a:gd name="T40" fmla="*/ 493844 w 1686"/>
              <a:gd name="T41" fmla="*/ 111707 h 1445"/>
              <a:gd name="T42" fmla="*/ 539164 w 1686"/>
              <a:gd name="T43" fmla="*/ 143418 h 1445"/>
              <a:gd name="T44" fmla="*/ 575133 w 1686"/>
              <a:gd name="T45" fmla="*/ 187380 h 1445"/>
              <a:gd name="T46" fmla="*/ 598152 w 1686"/>
              <a:gd name="T47" fmla="*/ 245035 h 1445"/>
              <a:gd name="T48" fmla="*/ 606065 w 1686"/>
              <a:gd name="T49" fmla="*/ 318546 h 1445"/>
              <a:gd name="T50" fmla="*/ 606065 w 1686"/>
              <a:gd name="T51" fmla="*/ 326834 h 1445"/>
              <a:gd name="T52" fmla="*/ 606065 w 1686"/>
              <a:gd name="T53" fmla="*/ 327555 h 1445"/>
              <a:gd name="T54" fmla="*/ 600310 w 1686"/>
              <a:gd name="T55" fmla="*/ 357103 h 1445"/>
              <a:gd name="T56" fmla="*/ 584844 w 1686"/>
              <a:gd name="T57" fmla="*/ 388813 h 1445"/>
              <a:gd name="T58" fmla="*/ 558587 w 1686"/>
              <a:gd name="T59" fmla="*/ 421244 h 1445"/>
              <a:gd name="T60" fmla="*/ 519382 w 1686"/>
              <a:gd name="T61" fmla="*/ 451874 h 1445"/>
              <a:gd name="T62" fmla="*/ 465789 w 1686"/>
              <a:gd name="T63" fmla="*/ 479260 h 1445"/>
              <a:gd name="T64" fmla="*/ 396730 w 1686"/>
              <a:gd name="T65" fmla="*/ 500521 h 1445"/>
              <a:gd name="T66" fmla="*/ 310046 w 1686"/>
              <a:gd name="T67" fmla="*/ 514934 h 1445"/>
              <a:gd name="T68" fmla="*/ 203940 w 1686"/>
              <a:gd name="T69" fmla="*/ 520340 h 1445"/>
              <a:gd name="T70" fmla="*/ 0 w 1686"/>
              <a:gd name="T71" fmla="*/ 506286 h 1445"/>
              <a:gd name="T72" fmla="*/ 2158 w 1686"/>
              <a:gd name="T73" fmla="*/ 487909 h 1445"/>
              <a:gd name="T74" fmla="*/ 4316 w 1686"/>
              <a:gd name="T75" fmla="*/ 469531 h 144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86" h="1445">
                <a:moveTo>
                  <a:pt x="12" y="1303"/>
                </a:moveTo>
                <a:cubicBezTo>
                  <a:pt x="223" y="1330"/>
                  <a:pt x="406" y="1342"/>
                  <a:pt x="567" y="1342"/>
                </a:cubicBezTo>
                <a:cubicBezTo>
                  <a:pt x="671" y="1342"/>
                  <a:pt x="766" y="1337"/>
                  <a:pt x="852" y="1328"/>
                </a:cubicBezTo>
                <a:cubicBezTo>
                  <a:pt x="936" y="1319"/>
                  <a:pt x="1012" y="1306"/>
                  <a:pt x="1080" y="1290"/>
                </a:cubicBezTo>
                <a:cubicBezTo>
                  <a:pt x="1147" y="1274"/>
                  <a:pt x="1205" y="1256"/>
                  <a:pt x="1257" y="1235"/>
                </a:cubicBezTo>
                <a:cubicBezTo>
                  <a:pt x="1308" y="1214"/>
                  <a:pt x="1352" y="1192"/>
                  <a:pt x="1389" y="1168"/>
                </a:cubicBezTo>
                <a:cubicBezTo>
                  <a:pt x="1426" y="1145"/>
                  <a:pt x="1456" y="1121"/>
                  <a:pt x="1481" y="1096"/>
                </a:cubicBezTo>
                <a:cubicBezTo>
                  <a:pt x="1506" y="1072"/>
                  <a:pt x="1525" y="1048"/>
                  <a:pt x="1540" y="1024"/>
                </a:cubicBezTo>
                <a:cubicBezTo>
                  <a:pt x="1555" y="1002"/>
                  <a:pt x="1565" y="979"/>
                  <a:pt x="1572" y="958"/>
                </a:cubicBezTo>
                <a:cubicBezTo>
                  <a:pt x="1579" y="939"/>
                  <a:pt x="1582" y="921"/>
                  <a:pt x="1583" y="904"/>
                </a:cubicBezTo>
                <a:cubicBezTo>
                  <a:pt x="1583" y="898"/>
                  <a:pt x="1583" y="891"/>
                  <a:pt x="1583" y="884"/>
                </a:cubicBezTo>
                <a:cubicBezTo>
                  <a:pt x="1583" y="816"/>
                  <a:pt x="1577" y="757"/>
                  <a:pt x="1564" y="704"/>
                </a:cubicBezTo>
                <a:cubicBezTo>
                  <a:pt x="1552" y="654"/>
                  <a:pt x="1534" y="610"/>
                  <a:pt x="1512" y="572"/>
                </a:cubicBezTo>
                <a:cubicBezTo>
                  <a:pt x="1489" y="534"/>
                  <a:pt x="1462" y="502"/>
                  <a:pt x="1431" y="474"/>
                </a:cubicBezTo>
                <a:cubicBezTo>
                  <a:pt x="1399" y="445"/>
                  <a:pt x="1363" y="421"/>
                  <a:pt x="1324" y="400"/>
                </a:cubicBezTo>
                <a:cubicBezTo>
                  <a:pt x="1205" y="335"/>
                  <a:pt x="1058" y="299"/>
                  <a:pt x="904" y="258"/>
                </a:cubicBezTo>
                <a:lnTo>
                  <a:pt x="874" y="390"/>
                </a:lnTo>
                <a:lnTo>
                  <a:pt x="8" y="0"/>
                </a:lnTo>
                <a:lnTo>
                  <a:pt x="952" y="47"/>
                </a:lnTo>
                <a:lnTo>
                  <a:pt x="927" y="159"/>
                </a:lnTo>
                <a:cubicBezTo>
                  <a:pt x="1090" y="203"/>
                  <a:pt x="1246" y="242"/>
                  <a:pt x="1373" y="310"/>
                </a:cubicBezTo>
                <a:cubicBezTo>
                  <a:pt x="1419" y="335"/>
                  <a:pt x="1462" y="364"/>
                  <a:pt x="1499" y="398"/>
                </a:cubicBezTo>
                <a:cubicBezTo>
                  <a:pt x="1538" y="433"/>
                  <a:pt x="1572" y="473"/>
                  <a:pt x="1599" y="520"/>
                </a:cubicBezTo>
                <a:cubicBezTo>
                  <a:pt x="1627" y="566"/>
                  <a:pt x="1649" y="619"/>
                  <a:pt x="1663" y="680"/>
                </a:cubicBezTo>
                <a:cubicBezTo>
                  <a:pt x="1678" y="740"/>
                  <a:pt x="1685" y="807"/>
                  <a:pt x="1685" y="884"/>
                </a:cubicBezTo>
                <a:cubicBezTo>
                  <a:pt x="1685" y="892"/>
                  <a:pt x="1685" y="900"/>
                  <a:pt x="1685" y="907"/>
                </a:cubicBezTo>
                <a:cubicBezTo>
                  <a:pt x="1685" y="908"/>
                  <a:pt x="1685" y="908"/>
                  <a:pt x="1685" y="909"/>
                </a:cubicBezTo>
                <a:cubicBezTo>
                  <a:pt x="1684" y="934"/>
                  <a:pt x="1679" y="961"/>
                  <a:pt x="1669" y="991"/>
                </a:cubicBezTo>
                <a:cubicBezTo>
                  <a:pt x="1660" y="1019"/>
                  <a:pt x="1646" y="1049"/>
                  <a:pt x="1626" y="1079"/>
                </a:cubicBezTo>
                <a:cubicBezTo>
                  <a:pt x="1608" y="1109"/>
                  <a:pt x="1583" y="1139"/>
                  <a:pt x="1553" y="1169"/>
                </a:cubicBezTo>
                <a:cubicBezTo>
                  <a:pt x="1523" y="1198"/>
                  <a:pt x="1487" y="1227"/>
                  <a:pt x="1444" y="1254"/>
                </a:cubicBezTo>
                <a:cubicBezTo>
                  <a:pt x="1401" y="1281"/>
                  <a:pt x="1352" y="1307"/>
                  <a:pt x="1295" y="1330"/>
                </a:cubicBezTo>
                <a:cubicBezTo>
                  <a:pt x="1239" y="1352"/>
                  <a:pt x="1176" y="1372"/>
                  <a:pt x="1103" y="1389"/>
                </a:cubicBezTo>
                <a:cubicBezTo>
                  <a:pt x="1032" y="1406"/>
                  <a:pt x="952" y="1420"/>
                  <a:pt x="862" y="1429"/>
                </a:cubicBezTo>
                <a:cubicBezTo>
                  <a:pt x="773" y="1438"/>
                  <a:pt x="675" y="1444"/>
                  <a:pt x="567" y="1444"/>
                </a:cubicBezTo>
                <a:cubicBezTo>
                  <a:pt x="403" y="1444"/>
                  <a:pt x="215" y="1432"/>
                  <a:pt x="0" y="1405"/>
                </a:cubicBezTo>
                <a:lnTo>
                  <a:pt x="6" y="1354"/>
                </a:lnTo>
                <a:lnTo>
                  <a:pt x="12" y="1303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2" y="2074864"/>
            <a:ext cx="5630863" cy="324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3713163" y="3473450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2" y="2898776"/>
            <a:ext cx="2557463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 Estimation		I</a:t>
            </a:r>
          </a:p>
        </p:txBody>
      </p:sp>
      <p:sp>
        <p:nvSpPr>
          <p:cNvPr id="4608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Long Axial Edges Directly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At lower resolution (e.g. from HDR reduction)</a:t>
            </a:r>
          </a:p>
        </p:txBody>
      </p:sp>
      <p:graphicFrame>
        <p:nvGraphicFramePr>
          <p:cNvPr id="44038" name="Group 6"/>
          <p:cNvGraphicFramePr>
            <a:graphicFrameLocks noGrp="1"/>
          </p:cNvGraphicFramePr>
          <p:nvPr/>
        </p:nvGraphicFramePr>
        <p:xfrm>
          <a:off x="1427163" y="3027364"/>
          <a:ext cx="2144712" cy="1473200"/>
        </p:xfrm>
        <a:graphic>
          <a:graphicData uri="http://schemas.openxmlformats.org/drawingml/2006/table">
            <a:tbl>
              <a:tblPr/>
              <a:tblGrid>
                <a:gridCol w="357187"/>
                <a:gridCol w="357188"/>
                <a:gridCol w="358775"/>
                <a:gridCol w="357187"/>
                <a:gridCol w="357188"/>
                <a:gridCol w="3571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46124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2325688"/>
            <a:ext cx="4729162" cy="266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125" name="Oval 90"/>
          <p:cNvSpPr>
            <a:spLocks noChangeArrowheads="1"/>
          </p:cNvSpPr>
          <p:nvPr/>
        </p:nvSpPr>
        <p:spPr bwMode="auto">
          <a:xfrm>
            <a:off x="1755777" y="3548064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126" name="Oval 91"/>
          <p:cNvSpPr>
            <a:spLocks noChangeArrowheads="1"/>
          </p:cNvSpPr>
          <p:nvPr/>
        </p:nvSpPr>
        <p:spPr bwMode="auto">
          <a:xfrm>
            <a:off x="2470152" y="3548064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127" name="Oval 92"/>
          <p:cNvSpPr>
            <a:spLocks noChangeArrowheads="1"/>
          </p:cNvSpPr>
          <p:nvPr/>
        </p:nvSpPr>
        <p:spPr bwMode="auto">
          <a:xfrm>
            <a:off x="3182940" y="3548064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128" name="Oval 93"/>
          <p:cNvSpPr>
            <a:spLocks noChangeArrowheads="1"/>
          </p:cNvSpPr>
          <p:nvPr/>
        </p:nvSpPr>
        <p:spPr bwMode="auto">
          <a:xfrm>
            <a:off x="1755777" y="3921125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129" name="Oval 94"/>
          <p:cNvSpPr>
            <a:spLocks noChangeArrowheads="1"/>
          </p:cNvSpPr>
          <p:nvPr/>
        </p:nvSpPr>
        <p:spPr bwMode="auto">
          <a:xfrm>
            <a:off x="2470152" y="3921125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6130" name="Oval 95"/>
          <p:cNvSpPr>
            <a:spLocks noChangeArrowheads="1"/>
          </p:cNvSpPr>
          <p:nvPr/>
        </p:nvSpPr>
        <p:spPr bwMode="auto">
          <a:xfrm>
            <a:off x="3182940" y="3921125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3486150"/>
            <a:ext cx="2087562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3486150"/>
            <a:ext cx="2087562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AutoShape 3"/>
          <p:cNvSpPr>
            <a:spLocks noChangeArrowheads="1"/>
          </p:cNvSpPr>
          <p:nvPr/>
        </p:nvSpPr>
        <p:spPr bwMode="auto">
          <a:xfrm>
            <a:off x="3784602" y="3835401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175000"/>
            <a:ext cx="327025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 Estimation		II</a:t>
            </a:r>
          </a:p>
        </p:txBody>
      </p:sp>
      <p:sp>
        <p:nvSpPr>
          <p:cNvPr id="47111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Transfer Into Hi-Z (4x4 pixel blocks)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4x MSAA trick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Flip Hi-Z Test With Depth Trick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Using D3DHIZFUNC</a:t>
            </a:r>
          </a:p>
        </p:txBody>
      </p:sp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3351213"/>
            <a:ext cx="2697162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3598864"/>
            <a:ext cx="1700212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613" y="3611564"/>
            <a:ext cx="1700212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5" name="AutoShape 10"/>
          <p:cNvSpPr>
            <a:spLocks noChangeArrowheads="1"/>
          </p:cNvSpPr>
          <p:nvPr/>
        </p:nvSpPr>
        <p:spPr bwMode="auto">
          <a:xfrm>
            <a:off x="6161090" y="3835401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4756152" y="3235325"/>
            <a:ext cx="7270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mask</a:t>
            </a:r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6843713" y="3235325"/>
            <a:ext cx="1346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dilated Hi-Z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2" y="3125788"/>
            <a:ext cx="1636713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5" y="2903538"/>
            <a:ext cx="21034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5" y="2903538"/>
            <a:ext cx="21034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High-Pass Filter</a:t>
            </a:r>
          </a:p>
        </p:txBody>
      </p:sp>
      <p:sp>
        <p:nvSpPr>
          <p:cNvPr id="4813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5 Bi-Linear Samples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Around Long Edges Only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Store In Alpha</a:t>
            </a:r>
          </a:p>
        </p:txBody>
      </p:sp>
      <p:graphicFrame>
        <p:nvGraphicFramePr>
          <p:cNvPr id="46086" name="Group 6"/>
          <p:cNvGraphicFramePr>
            <a:graphicFrameLocks noGrp="1"/>
          </p:cNvGraphicFramePr>
          <p:nvPr/>
        </p:nvGraphicFramePr>
        <p:xfrm>
          <a:off x="3854452" y="3236914"/>
          <a:ext cx="1374775" cy="1371600"/>
        </p:xfrm>
        <a:graphic>
          <a:graphicData uri="http://schemas.openxmlformats.org/drawingml/2006/table">
            <a:tbl>
              <a:tblPr/>
              <a:tblGrid>
                <a:gridCol w="457200"/>
                <a:gridCol w="458788"/>
                <a:gridCol w="45878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-12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9147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8153" name="Oval 40"/>
          <p:cNvSpPr>
            <a:spLocks noChangeArrowheads="1"/>
          </p:cNvSpPr>
          <p:nvPr/>
        </p:nvSpPr>
        <p:spPr bwMode="auto">
          <a:xfrm>
            <a:off x="4286252" y="3667126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54" name="Oval 41"/>
          <p:cNvSpPr>
            <a:spLocks noChangeArrowheads="1"/>
          </p:cNvSpPr>
          <p:nvPr/>
        </p:nvSpPr>
        <p:spPr bwMode="auto">
          <a:xfrm>
            <a:off x="4741865" y="3667126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55" name="Oval 42"/>
          <p:cNvSpPr>
            <a:spLocks noChangeArrowheads="1"/>
          </p:cNvSpPr>
          <p:nvPr/>
        </p:nvSpPr>
        <p:spPr bwMode="auto">
          <a:xfrm>
            <a:off x="4286252" y="4129088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56" name="Oval 43"/>
          <p:cNvSpPr>
            <a:spLocks noChangeArrowheads="1"/>
          </p:cNvSpPr>
          <p:nvPr/>
        </p:nvSpPr>
        <p:spPr bwMode="auto">
          <a:xfrm>
            <a:off x="4741865" y="4129088"/>
            <a:ext cx="53975" cy="53975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4815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2" y="3079750"/>
            <a:ext cx="17002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58" name="Picture 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3078163"/>
            <a:ext cx="170021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59" name="AutoShape 46"/>
          <p:cNvSpPr>
            <a:spLocks noChangeArrowheads="1"/>
          </p:cNvSpPr>
          <p:nvPr/>
        </p:nvSpPr>
        <p:spPr bwMode="auto">
          <a:xfrm>
            <a:off x="5368927" y="3652839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8160" name="AutoShape 47"/>
          <p:cNvSpPr>
            <a:spLocks noChangeArrowheads="1"/>
          </p:cNvSpPr>
          <p:nvPr/>
        </p:nvSpPr>
        <p:spPr bwMode="auto">
          <a:xfrm rot="-2700000">
            <a:off x="3241675" y="3716338"/>
            <a:ext cx="488950" cy="488950"/>
          </a:xfrm>
          <a:prstGeom prst="plus">
            <a:avLst>
              <a:gd name="adj" fmla="val 34000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273301"/>
            <a:ext cx="2665412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Short Edges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414713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Low And High-Pass Filters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Reuse vertical and horizontal samples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Normalized Blending Coefficients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</a:t>
            </a:r>
            <a:r>
              <a:rPr lang="en-US" baseline="-33000" smtClean="0"/>
              <a:t>h</a:t>
            </a:r>
            <a:r>
              <a:rPr lang="en-US" smtClean="0">
                <a:solidFill>
                  <a:srgbClr val="000080"/>
                </a:solidFill>
              </a:rPr>
              <a:t> = ( </a:t>
            </a:r>
            <a:r>
              <a:rPr lang="en-US" b="1" smtClean="0">
                <a:cs typeface="Arial" charset="0"/>
              </a:rPr>
              <a:t>λ·</a:t>
            </a:r>
            <a:r>
              <a:rPr lang="en-US" smtClean="0"/>
              <a:t>L</a:t>
            </a:r>
            <a:r>
              <a:rPr lang="en-US" smtClean="0">
                <a:solidFill>
                  <a:srgbClr val="000080"/>
                </a:solidFill>
              </a:rPr>
              <a:t>( </a:t>
            </a:r>
            <a:r>
              <a:rPr lang="en-US" smtClean="0"/>
              <a:t>edge</a:t>
            </a:r>
            <a:r>
              <a:rPr lang="en-US" baseline="-33000" smtClean="0"/>
              <a:t>h </a:t>
            </a:r>
            <a:r>
              <a:rPr lang="en-US" smtClean="0">
                <a:solidFill>
                  <a:srgbClr val="000080"/>
                </a:solidFill>
              </a:rPr>
              <a:t>) – </a:t>
            </a:r>
            <a:r>
              <a:rPr lang="en-US" b="1" smtClean="0">
                <a:cs typeface="Arial" charset="0"/>
              </a:rPr>
              <a:t>ɛ</a:t>
            </a:r>
            <a:r>
              <a:rPr lang="en-US" smtClean="0">
                <a:solidFill>
                  <a:srgbClr val="000080"/>
                </a:solidFill>
                <a:cs typeface="Arial" charset="0"/>
              </a:rPr>
              <a:t> </a:t>
            </a:r>
            <a:r>
              <a:rPr lang="en-US" smtClean="0">
                <a:solidFill>
                  <a:srgbClr val="000080"/>
                </a:solidFill>
              </a:rPr>
              <a:t>) / </a:t>
            </a:r>
            <a:r>
              <a:rPr lang="en-US" smtClean="0"/>
              <a:t>L</a:t>
            </a:r>
            <a:r>
              <a:rPr lang="en-US" smtClean="0">
                <a:solidFill>
                  <a:srgbClr val="000080"/>
                </a:solidFill>
              </a:rPr>
              <a:t>( </a:t>
            </a:r>
            <a:r>
              <a:rPr lang="en-US" smtClean="0"/>
              <a:t>blur</a:t>
            </a:r>
            <a:r>
              <a:rPr lang="en-US" baseline="-33000" smtClean="0"/>
              <a:t>h </a:t>
            </a:r>
            <a:r>
              <a:rPr lang="en-US" smtClean="0">
                <a:solidFill>
                  <a:srgbClr val="000080"/>
                </a:solidFill>
              </a:rPr>
              <a:t>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L</a:t>
            </a:r>
            <a:r>
              <a:rPr lang="en-US" smtClean="0">
                <a:solidFill>
                  <a:srgbClr val="000080"/>
                </a:solidFill>
              </a:rPr>
              <a:t>(</a:t>
            </a:r>
            <a:r>
              <a:rPr lang="en-US" smtClean="0"/>
              <a:t>x</a:t>
            </a:r>
            <a:r>
              <a:rPr lang="en-US" smtClean="0">
                <a:solidFill>
                  <a:srgbClr val="000080"/>
                </a:solidFill>
              </a:rPr>
              <a:t>)</a:t>
            </a:r>
            <a:r>
              <a:rPr lang="en-US" smtClean="0"/>
              <a:t> - intensity function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Re-Blend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 </a:t>
            </a:r>
            <a:r>
              <a:rPr lang="en-US" smtClean="0">
                <a:solidFill>
                  <a:srgbClr val="000080"/>
                </a:solidFill>
              </a:rPr>
              <a:t>= lerp( </a:t>
            </a:r>
            <a:r>
              <a:rPr lang="en-US" smtClean="0"/>
              <a:t>c</a:t>
            </a:r>
            <a:r>
              <a:rPr lang="en-US" smtClean="0">
                <a:solidFill>
                  <a:srgbClr val="000080"/>
                </a:solidFill>
              </a:rPr>
              <a:t>, </a:t>
            </a:r>
            <a:r>
              <a:rPr lang="en-US" smtClean="0"/>
              <a:t>blur</a:t>
            </a:r>
            <a:r>
              <a:rPr lang="en-US" baseline="-33000" smtClean="0"/>
              <a:t>h</a:t>
            </a:r>
            <a:r>
              <a:rPr lang="en-US" smtClean="0">
                <a:solidFill>
                  <a:srgbClr val="000080"/>
                </a:solidFill>
              </a:rPr>
              <a:t>, saturate( </a:t>
            </a:r>
            <a:r>
              <a:rPr lang="en-US" smtClean="0"/>
              <a:t>t</a:t>
            </a:r>
            <a:r>
              <a:rPr lang="en-US" baseline="-33000" smtClean="0"/>
              <a:t>h</a:t>
            </a:r>
            <a:r>
              <a:rPr lang="en-US" baseline="-33000" smtClean="0">
                <a:solidFill>
                  <a:srgbClr val="000080"/>
                </a:solidFill>
              </a:rPr>
              <a:t> </a:t>
            </a:r>
            <a:r>
              <a:rPr lang="en-US" smtClean="0">
                <a:solidFill>
                  <a:srgbClr val="000080"/>
                </a:solidFill>
              </a:rPr>
              <a:t>) )</a:t>
            </a:r>
          </a:p>
        </p:txBody>
      </p:sp>
      <p:graphicFrame>
        <p:nvGraphicFramePr>
          <p:cNvPr id="47108" name="Group 4"/>
          <p:cNvGraphicFramePr>
            <a:graphicFrameLocks noGrp="1"/>
          </p:cNvGraphicFramePr>
          <p:nvPr/>
        </p:nvGraphicFramePr>
        <p:xfrm>
          <a:off x="6489702" y="2470151"/>
          <a:ext cx="2227263" cy="2301875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6088"/>
                <a:gridCol w="444500"/>
                <a:gridCol w="44767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v</a:t>
                      </a:r>
                      <a:r>
                        <a:rPr kumimoji="0" lang="en-US" sz="12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v</a:t>
                      </a:r>
                      <a:r>
                        <a:rPr kumimoji="0" lang="en-US" sz="12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h</a:t>
                      </a:r>
                      <a:r>
                        <a:rPr kumimoji="0" lang="en-US" sz="12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h</a:t>
                      </a:r>
                      <a:r>
                        <a:rPr kumimoji="0" lang="en-US" sz="12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C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h</a:t>
                      </a:r>
                      <a:r>
                        <a:rPr kumimoji="0" lang="en-US" sz="12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h</a:t>
                      </a:r>
                      <a:r>
                        <a:rPr kumimoji="0" lang="en-US" sz="12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v</a:t>
                      </a:r>
                      <a:r>
                        <a:rPr kumimoji="0" lang="en-US" sz="12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v</a:t>
                      </a:r>
                      <a:r>
                        <a:rPr kumimoji="0" lang="en-US" sz="1200" b="1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9195" name="Oval 90"/>
          <p:cNvSpPr>
            <a:spLocks noChangeArrowheads="1"/>
          </p:cNvSpPr>
          <p:nvPr/>
        </p:nvSpPr>
        <p:spPr bwMode="auto">
          <a:xfrm>
            <a:off x="7553327" y="2906714"/>
            <a:ext cx="68263" cy="68262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196" name="Oval 91"/>
          <p:cNvSpPr>
            <a:spLocks noChangeArrowheads="1"/>
          </p:cNvSpPr>
          <p:nvPr/>
        </p:nvSpPr>
        <p:spPr bwMode="auto">
          <a:xfrm>
            <a:off x="7553327" y="4283076"/>
            <a:ext cx="68263" cy="682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197" name="Oval 92"/>
          <p:cNvSpPr>
            <a:spLocks noChangeArrowheads="1"/>
          </p:cNvSpPr>
          <p:nvPr/>
        </p:nvSpPr>
        <p:spPr bwMode="auto">
          <a:xfrm>
            <a:off x="6896102" y="3581400"/>
            <a:ext cx="68263" cy="682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9198" name="Oval 93"/>
          <p:cNvSpPr>
            <a:spLocks noChangeArrowheads="1"/>
          </p:cNvSpPr>
          <p:nvPr/>
        </p:nvSpPr>
        <p:spPr bwMode="auto">
          <a:xfrm>
            <a:off x="8235950" y="3581400"/>
            <a:ext cx="68263" cy="682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5" y="2541589"/>
            <a:ext cx="725328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Edges		I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Sparse Sampling On GPU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Reuse short samples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Extra 4 bi-linear samples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Discard If Horizontal And Vertical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[branch] based on blurred high-pass</a:t>
            </a:r>
          </a:p>
        </p:txBody>
      </p:sp>
      <p:graphicFrame>
        <p:nvGraphicFramePr>
          <p:cNvPr id="48132" name="Group 4"/>
          <p:cNvGraphicFramePr>
            <a:graphicFrameLocks noGrp="1"/>
          </p:cNvGraphicFramePr>
          <p:nvPr/>
        </p:nvGraphicFramePr>
        <p:xfrm>
          <a:off x="1349377" y="2703513"/>
          <a:ext cx="6073775" cy="368300"/>
        </p:xfrm>
        <a:graphic>
          <a:graphicData uri="http://schemas.openxmlformats.org/drawingml/2006/table">
            <a:tbl>
              <a:tblPr/>
              <a:tblGrid>
                <a:gridCol w="357188"/>
                <a:gridCol w="357187"/>
                <a:gridCol w="357188"/>
                <a:gridCol w="357187"/>
                <a:gridCol w="357188"/>
                <a:gridCol w="357187"/>
                <a:gridCol w="357188"/>
                <a:gridCol w="357187"/>
                <a:gridCol w="358775"/>
                <a:gridCol w="357188"/>
                <a:gridCol w="357187"/>
                <a:gridCol w="357188"/>
                <a:gridCol w="357187"/>
                <a:gridCol w="357188"/>
                <a:gridCol w="357187"/>
                <a:gridCol w="357188"/>
                <a:gridCol w="357187"/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-8</a:t>
                      </a:r>
                    </a:p>
                  </a:txBody>
                  <a:tcPr marL="90000" marR="90000" marT="59147" marB="46800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C</a:t>
                      </a:r>
                    </a:p>
                  </a:txBody>
                  <a:tcPr marL="90000" marR="90000" marT="57384" marB="46800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D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>
                      <a:noFill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0000" marR="90000" marT="62676" marB="46800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</a:t>
                      </a:r>
                    </a:p>
                  </a:txBody>
                  <a:tcPr marL="90000" marR="90000" marT="59147" marB="46800" anchor="ctr" horzOverflow="overflow">
                    <a:lnL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50218" name="Oval 73"/>
          <p:cNvSpPr>
            <a:spLocks noChangeArrowheads="1"/>
          </p:cNvSpPr>
          <p:nvPr/>
        </p:nvSpPr>
        <p:spPr bwMode="auto">
          <a:xfrm>
            <a:off x="4891090" y="2868614"/>
            <a:ext cx="46037" cy="46037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0219" name="Oval 74"/>
          <p:cNvSpPr>
            <a:spLocks noChangeArrowheads="1"/>
          </p:cNvSpPr>
          <p:nvPr/>
        </p:nvSpPr>
        <p:spPr bwMode="auto">
          <a:xfrm>
            <a:off x="3824290" y="2870200"/>
            <a:ext cx="46037" cy="46038"/>
          </a:xfrm>
          <a:prstGeom prst="ellipse">
            <a:avLst/>
          </a:prstGeom>
          <a:solidFill>
            <a:srgbClr val="00F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0220" name="Oval 75"/>
          <p:cNvSpPr>
            <a:spLocks noChangeArrowheads="1"/>
          </p:cNvSpPr>
          <p:nvPr/>
        </p:nvSpPr>
        <p:spPr bwMode="auto">
          <a:xfrm>
            <a:off x="2754315" y="2870200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0221" name="Oval 76"/>
          <p:cNvSpPr>
            <a:spLocks noChangeArrowheads="1"/>
          </p:cNvSpPr>
          <p:nvPr/>
        </p:nvSpPr>
        <p:spPr bwMode="auto">
          <a:xfrm>
            <a:off x="1685925" y="287020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0222" name="Oval 77"/>
          <p:cNvSpPr>
            <a:spLocks noChangeArrowheads="1"/>
          </p:cNvSpPr>
          <p:nvPr/>
        </p:nvSpPr>
        <p:spPr bwMode="auto">
          <a:xfrm>
            <a:off x="5964240" y="2870200"/>
            <a:ext cx="46037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0223" name="Oval 78"/>
          <p:cNvSpPr>
            <a:spLocks noChangeArrowheads="1"/>
          </p:cNvSpPr>
          <p:nvPr/>
        </p:nvSpPr>
        <p:spPr bwMode="auto">
          <a:xfrm>
            <a:off x="7035800" y="2870200"/>
            <a:ext cx="46038" cy="460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2332039"/>
            <a:ext cx="29464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82750"/>
            <a:ext cx="32639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Edges		II</a:t>
            </a:r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Local Pixel That Matches Blurred Intensity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blurred</a:t>
            </a:r>
            <a:r>
              <a:rPr lang="en-US" sz="1600" baseline="-33000" smtClean="0"/>
              <a:t>lum</a:t>
            </a:r>
            <a:r>
              <a:rPr lang="en-US" smtClean="0"/>
              <a:t> </a:t>
            </a:r>
            <a:r>
              <a:rPr lang="en-US" smtClean="0">
                <a:solidFill>
                  <a:srgbClr val="000080"/>
                </a:solidFill>
              </a:rPr>
              <a:t>= lerp( </a:t>
            </a:r>
            <a:r>
              <a:rPr lang="en-US" b="1" smtClean="0"/>
              <a:t>X</a:t>
            </a:r>
            <a:r>
              <a:rPr lang="en-US" sz="1600" baseline="-33000" smtClean="0"/>
              <a:t>lum</a:t>
            </a:r>
            <a:r>
              <a:rPr lang="en-US" smtClean="0"/>
              <a:t>, </a:t>
            </a:r>
            <a:r>
              <a:rPr lang="en-US" b="1" smtClean="0"/>
              <a:t>Y</a:t>
            </a:r>
            <a:r>
              <a:rPr lang="en-US" sz="1600" baseline="-33000" smtClean="0"/>
              <a:t>lum</a:t>
            </a:r>
            <a:r>
              <a:rPr lang="en-US" smtClean="0"/>
              <a:t>, </a:t>
            </a:r>
            <a:r>
              <a:rPr lang="en-US" b="1" smtClean="0">
                <a:solidFill>
                  <a:srgbClr val="800000"/>
                </a:solidFill>
              </a:rPr>
              <a:t>t</a:t>
            </a:r>
            <a:r>
              <a:rPr lang="en-US" smtClean="0">
                <a:solidFill>
                  <a:srgbClr val="000080"/>
                </a:solidFill>
              </a:rPr>
              <a:t> 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color </a:t>
            </a:r>
            <a:r>
              <a:rPr lang="en-US" smtClean="0">
                <a:solidFill>
                  <a:srgbClr val="000080"/>
                </a:solidFill>
              </a:rPr>
              <a:t>= lerp( </a:t>
            </a:r>
            <a:r>
              <a:rPr lang="en-US" b="1" smtClean="0"/>
              <a:t>X</a:t>
            </a:r>
            <a:r>
              <a:rPr lang="en-US" smtClean="0"/>
              <a:t>, </a:t>
            </a:r>
            <a:r>
              <a:rPr lang="en-US" b="1" smtClean="0"/>
              <a:t>Y</a:t>
            </a:r>
            <a:r>
              <a:rPr lang="en-US" smtClean="0"/>
              <a:t>, </a:t>
            </a:r>
            <a:r>
              <a:rPr lang="en-US" b="1" smtClean="0">
                <a:solidFill>
                  <a:srgbClr val="800000"/>
                </a:solidFill>
              </a:rPr>
              <a:t>t</a:t>
            </a:r>
            <a:r>
              <a:rPr lang="en-US" smtClean="0">
                <a:solidFill>
                  <a:srgbClr val="000080"/>
                </a:solidFill>
              </a:rPr>
              <a:t> )</a:t>
            </a:r>
          </a:p>
        </p:txBody>
      </p:sp>
      <p:sp>
        <p:nvSpPr>
          <p:cNvPr id="51206" name="Freeform 5"/>
          <p:cNvSpPr>
            <a:spLocks noChangeArrowheads="1"/>
          </p:cNvSpPr>
          <p:nvPr/>
        </p:nvSpPr>
        <p:spPr bwMode="auto">
          <a:xfrm>
            <a:off x="3875090" y="2138363"/>
            <a:ext cx="973137" cy="317500"/>
          </a:xfrm>
          <a:custGeom>
            <a:avLst/>
            <a:gdLst>
              <a:gd name="T0" fmla="*/ 972777 w 2705"/>
              <a:gd name="T1" fmla="*/ 4325 h 881"/>
              <a:gd name="T2" fmla="*/ 946515 w 2705"/>
              <a:gd name="T3" fmla="*/ 111359 h 881"/>
              <a:gd name="T4" fmla="*/ 895790 w 2705"/>
              <a:gd name="T5" fmla="*/ 185599 h 881"/>
              <a:gd name="T6" fmla="*/ 823479 w 2705"/>
              <a:gd name="T7" fmla="*/ 233170 h 881"/>
              <a:gd name="T8" fmla="*/ 733540 w 2705"/>
              <a:gd name="T9" fmla="*/ 263802 h 881"/>
              <a:gd name="T10" fmla="*/ 551864 w 2705"/>
              <a:gd name="T11" fmla="*/ 283263 h 881"/>
              <a:gd name="T12" fmla="*/ 333133 w 2705"/>
              <a:gd name="T13" fmla="*/ 272812 h 881"/>
              <a:gd name="T14" fmla="*/ 330615 w 2705"/>
              <a:gd name="T15" fmla="*/ 317140 h 881"/>
              <a:gd name="T16" fmla="*/ 0 w 2705"/>
              <a:gd name="T17" fmla="*/ 231728 h 881"/>
              <a:gd name="T18" fmla="*/ 337450 w 2705"/>
              <a:gd name="T19" fmla="*/ 190644 h 881"/>
              <a:gd name="T20" fmla="*/ 334932 w 2705"/>
              <a:gd name="T21" fmla="*/ 236053 h 881"/>
              <a:gd name="T22" fmla="*/ 551864 w 2705"/>
              <a:gd name="T23" fmla="*/ 246504 h 881"/>
              <a:gd name="T24" fmla="*/ 724187 w 2705"/>
              <a:gd name="T25" fmla="*/ 228124 h 881"/>
              <a:gd name="T26" fmla="*/ 808369 w 2705"/>
              <a:gd name="T27" fmla="*/ 199654 h 881"/>
              <a:gd name="T28" fmla="*/ 870247 w 2705"/>
              <a:gd name="T29" fmla="*/ 158930 h 881"/>
              <a:gd name="T30" fmla="*/ 912698 w 2705"/>
              <a:gd name="T31" fmla="*/ 96944 h 881"/>
              <a:gd name="T32" fmla="*/ 936442 w 2705"/>
              <a:gd name="T33" fmla="*/ 0 h 881"/>
              <a:gd name="T34" fmla="*/ 954430 w 2705"/>
              <a:gd name="T35" fmla="*/ 2162 h 881"/>
              <a:gd name="T36" fmla="*/ 972777 w 2705"/>
              <a:gd name="T37" fmla="*/ 4325 h 8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05" h="881">
                <a:moveTo>
                  <a:pt x="2704" y="12"/>
                </a:moveTo>
                <a:cubicBezTo>
                  <a:pt x="2690" y="130"/>
                  <a:pt x="2665" y="228"/>
                  <a:pt x="2631" y="309"/>
                </a:cubicBezTo>
                <a:cubicBezTo>
                  <a:pt x="2594" y="393"/>
                  <a:pt x="2547" y="460"/>
                  <a:pt x="2490" y="515"/>
                </a:cubicBezTo>
                <a:cubicBezTo>
                  <a:pt x="2433" y="569"/>
                  <a:pt x="2366" y="612"/>
                  <a:pt x="2289" y="647"/>
                </a:cubicBezTo>
                <a:cubicBezTo>
                  <a:pt x="2216" y="680"/>
                  <a:pt x="2132" y="707"/>
                  <a:pt x="2039" y="732"/>
                </a:cubicBezTo>
                <a:cubicBezTo>
                  <a:pt x="1884" y="772"/>
                  <a:pt x="1716" y="786"/>
                  <a:pt x="1534" y="786"/>
                </a:cubicBezTo>
                <a:cubicBezTo>
                  <a:pt x="1345" y="786"/>
                  <a:pt x="1141" y="771"/>
                  <a:pt x="926" y="757"/>
                </a:cubicBezTo>
                <a:lnTo>
                  <a:pt x="919" y="880"/>
                </a:lnTo>
                <a:lnTo>
                  <a:pt x="0" y="643"/>
                </a:lnTo>
                <a:lnTo>
                  <a:pt x="938" y="529"/>
                </a:lnTo>
                <a:lnTo>
                  <a:pt x="931" y="655"/>
                </a:lnTo>
                <a:cubicBezTo>
                  <a:pt x="1145" y="669"/>
                  <a:pt x="1346" y="684"/>
                  <a:pt x="1534" y="684"/>
                </a:cubicBezTo>
                <a:cubicBezTo>
                  <a:pt x="1706" y="684"/>
                  <a:pt x="1867" y="671"/>
                  <a:pt x="2013" y="633"/>
                </a:cubicBezTo>
                <a:cubicBezTo>
                  <a:pt x="2100" y="610"/>
                  <a:pt x="2178" y="585"/>
                  <a:pt x="2247" y="554"/>
                </a:cubicBezTo>
                <a:cubicBezTo>
                  <a:pt x="2313" y="524"/>
                  <a:pt x="2371" y="488"/>
                  <a:pt x="2419" y="441"/>
                </a:cubicBezTo>
                <a:cubicBezTo>
                  <a:pt x="2467" y="395"/>
                  <a:pt x="2507" y="339"/>
                  <a:pt x="2537" y="269"/>
                </a:cubicBezTo>
                <a:cubicBezTo>
                  <a:pt x="2568" y="195"/>
                  <a:pt x="2590" y="107"/>
                  <a:pt x="2603" y="0"/>
                </a:cubicBezTo>
                <a:lnTo>
                  <a:pt x="2653" y="6"/>
                </a:lnTo>
                <a:lnTo>
                  <a:pt x="2704" y="12"/>
                </a:lnTo>
              </a:path>
            </a:pathLst>
          </a:cu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40" y="3787776"/>
            <a:ext cx="2446337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319464"/>
            <a:ext cx="32639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787776"/>
            <a:ext cx="2446338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90" y="3319463"/>
            <a:ext cx="3265487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11" name="Text Box 10"/>
          <p:cNvSpPr txBox="1">
            <a:spLocks noChangeArrowheads="1"/>
          </p:cNvSpPr>
          <p:nvPr/>
        </p:nvSpPr>
        <p:spPr bwMode="auto">
          <a:xfrm>
            <a:off x="2254252" y="3611564"/>
            <a:ext cx="33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51212" name="Text Box 11"/>
          <p:cNvSpPr txBox="1">
            <a:spLocks noChangeArrowheads="1"/>
          </p:cNvSpPr>
          <p:nvPr/>
        </p:nvSpPr>
        <p:spPr bwMode="auto">
          <a:xfrm>
            <a:off x="2254252" y="4151313"/>
            <a:ext cx="333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51213" name="Text Box 12"/>
          <p:cNvSpPr txBox="1">
            <a:spLocks noChangeArrowheads="1"/>
          </p:cNvSpPr>
          <p:nvPr/>
        </p:nvSpPr>
        <p:spPr bwMode="auto">
          <a:xfrm>
            <a:off x="4216400" y="3524250"/>
            <a:ext cx="11366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blurred</a:t>
            </a:r>
            <a:r>
              <a:rPr lang="en-US" sz="1500" baseline="-33000">
                <a:solidFill>
                  <a:srgbClr val="000000"/>
                </a:solidFill>
              </a:rPr>
              <a:t>lum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Edges		III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Local Pixel That Matches Blurred Intensity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blurred</a:t>
            </a:r>
            <a:r>
              <a:rPr lang="en-US" sz="1600" baseline="-33000" smtClean="0"/>
              <a:t>lum</a:t>
            </a:r>
            <a:r>
              <a:rPr lang="en-US" smtClean="0"/>
              <a:t> </a:t>
            </a:r>
            <a:r>
              <a:rPr lang="en-US" smtClean="0">
                <a:solidFill>
                  <a:srgbClr val="000080"/>
                </a:solidFill>
              </a:rPr>
              <a:t>= lerp( </a:t>
            </a:r>
            <a:r>
              <a:rPr lang="en-US" b="1" smtClean="0"/>
              <a:t>X</a:t>
            </a:r>
            <a:r>
              <a:rPr lang="en-US" sz="1600" baseline="-33000" smtClean="0"/>
              <a:t>lum</a:t>
            </a:r>
            <a:r>
              <a:rPr lang="en-US" smtClean="0"/>
              <a:t>, </a:t>
            </a:r>
            <a:r>
              <a:rPr lang="en-US" b="1" smtClean="0"/>
              <a:t>Y</a:t>
            </a:r>
            <a:r>
              <a:rPr lang="en-US" sz="1600" baseline="-33000" smtClean="0"/>
              <a:t>lum</a:t>
            </a:r>
            <a:r>
              <a:rPr lang="en-US" smtClean="0"/>
              <a:t>, </a:t>
            </a:r>
            <a:r>
              <a:rPr lang="en-US" b="1" smtClean="0"/>
              <a:t>t</a:t>
            </a:r>
            <a:r>
              <a:rPr lang="en-US" smtClean="0">
                <a:solidFill>
                  <a:srgbClr val="000080"/>
                </a:solidFill>
              </a:rPr>
              <a:t> 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color </a:t>
            </a:r>
            <a:r>
              <a:rPr lang="en-US" smtClean="0">
                <a:solidFill>
                  <a:srgbClr val="000080"/>
                </a:solidFill>
              </a:rPr>
              <a:t>= lerp( </a:t>
            </a:r>
            <a:r>
              <a:rPr lang="en-US" b="1" smtClean="0"/>
              <a:t>X</a:t>
            </a:r>
            <a:r>
              <a:rPr lang="en-US" smtClean="0"/>
              <a:t>, </a:t>
            </a:r>
            <a:r>
              <a:rPr lang="en-US" b="1" smtClean="0"/>
              <a:t>Y</a:t>
            </a:r>
            <a:r>
              <a:rPr lang="en-US" smtClean="0"/>
              <a:t>, </a:t>
            </a:r>
            <a:r>
              <a:rPr lang="en-US" b="1" smtClean="0"/>
              <a:t>t</a:t>
            </a:r>
            <a:r>
              <a:rPr lang="en-US" smtClean="0"/>
              <a:t> </a:t>
            </a:r>
            <a:r>
              <a:rPr lang="en-US" smtClean="0">
                <a:solidFill>
                  <a:srgbClr val="000080"/>
                </a:solidFill>
              </a:rPr>
              <a:t>)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Two Search Cases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571876"/>
            <a:ext cx="369728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29" name="Freeform 4"/>
          <p:cNvSpPr>
            <a:spLocks noChangeArrowheads="1"/>
          </p:cNvSpPr>
          <p:nvPr/>
        </p:nvSpPr>
        <p:spPr bwMode="auto">
          <a:xfrm>
            <a:off x="5675313" y="3686175"/>
            <a:ext cx="3086100" cy="1176338"/>
          </a:xfrm>
          <a:custGeom>
            <a:avLst/>
            <a:gdLst>
              <a:gd name="T0" fmla="*/ 0 w 8574"/>
              <a:gd name="T1" fmla="*/ 0 h 3267"/>
              <a:gd name="T2" fmla="*/ 3085740 w 8574"/>
              <a:gd name="T3" fmla="*/ 0 h 3267"/>
              <a:gd name="T4" fmla="*/ 3085740 w 8574"/>
              <a:gd name="T5" fmla="*/ 1175978 h 3267"/>
              <a:gd name="T6" fmla="*/ 0 w 8574"/>
              <a:gd name="T7" fmla="*/ 1175978 h 3267"/>
              <a:gd name="T8" fmla="*/ 0 w 8574"/>
              <a:gd name="T9" fmla="*/ 0 h 3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74" h="3267">
                <a:moveTo>
                  <a:pt x="0" y="0"/>
                </a:moveTo>
                <a:lnTo>
                  <a:pt x="8573" y="0"/>
                </a:lnTo>
                <a:lnTo>
                  <a:pt x="8573" y="3266"/>
                </a:lnTo>
                <a:lnTo>
                  <a:pt x="0" y="326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0" name="Freeform 5"/>
          <p:cNvSpPr>
            <a:spLocks noChangeArrowheads="1"/>
          </p:cNvSpPr>
          <p:nvPr/>
        </p:nvSpPr>
        <p:spPr bwMode="auto">
          <a:xfrm>
            <a:off x="8377238" y="4084638"/>
            <a:ext cx="387350" cy="398462"/>
          </a:xfrm>
          <a:custGeom>
            <a:avLst/>
            <a:gdLst>
              <a:gd name="T0" fmla="*/ 386990 w 1075"/>
              <a:gd name="T1" fmla="*/ 0 h 1107"/>
              <a:gd name="T2" fmla="*/ 386990 w 1075"/>
              <a:gd name="T3" fmla="*/ 398102 h 1107"/>
              <a:gd name="T4" fmla="*/ 0 w 1075"/>
              <a:gd name="T5" fmla="*/ 398102 h 1107"/>
              <a:gd name="T6" fmla="*/ 0 w 1075"/>
              <a:gd name="T7" fmla="*/ 0 h 1107"/>
              <a:gd name="T8" fmla="*/ 386990 w 1075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5" h="1107">
                <a:moveTo>
                  <a:pt x="1074" y="0"/>
                </a:moveTo>
                <a:lnTo>
                  <a:pt x="1074" y="1106"/>
                </a:lnTo>
                <a:lnTo>
                  <a:pt x="0" y="1106"/>
                </a:lnTo>
                <a:lnTo>
                  <a:pt x="0" y="0"/>
                </a:lnTo>
                <a:lnTo>
                  <a:pt x="1074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1" name="Freeform 6"/>
          <p:cNvSpPr>
            <a:spLocks noChangeArrowheads="1"/>
          </p:cNvSpPr>
          <p:nvPr/>
        </p:nvSpPr>
        <p:spPr bwMode="auto">
          <a:xfrm>
            <a:off x="7991475" y="4084638"/>
            <a:ext cx="387350" cy="398462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2 h 1107"/>
              <a:gd name="T4" fmla="*/ 0 w 1076"/>
              <a:gd name="T5" fmla="*/ 398102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2" name="Freeform 7"/>
          <p:cNvSpPr>
            <a:spLocks noChangeArrowheads="1"/>
          </p:cNvSpPr>
          <p:nvPr/>
        </p:nvSpPr>
        <p:spPr bwMode="auto">
          <a:xfrm>
            <a:off x="7605713" y="4084638"/>
            <a:ext cx="387350" cy="398462"/>
          </a:xfrm>
          <a:custGeom>
            <a:avLst/>
            <a:gdLst>
              <a:gd name="T0" fmla="*/ 386990 w 1075"/>
              <a:gd name="T1" fmla="*/ 0 h 1107"/>
              <a:gd name="T2" fmla="*/ 386990 w 1075"/>
              <a:gd name="T3" fmla="*/ 398102 h 1107"/>
              <a:gd name="T4" fmla="*/ 0 w 1075"/>
              <a:gd name="T5" fmla="*/ 398102 h 1107"/>
              <a:gd name="T6" fmla="*/ 0 w 1075"/>
              <a:gd name="T7" fmla="*/ 0 h 1107"/>
              <a:gd name="T8" fmla="*/ 386990 w 1075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5" h="1107">
                <a:moveTo>
                  <a:pt x="1074" y="0"/>
                </a:moveTo>
                <a:lnTo>
                  <a:pt x="1074" y="1106"/>
                </a:lnTo>
                <a:lnTo>
                  <a:pt x="0" y="1106"/>
                </a:lnTo>
                <a:lnTo>
                  <a:pt x="0" y="0"/>
                </a:lnTo>
                <a:lnTo>
                  <a:pt x="1074" y="0"/>
                </a:lnTo>
              </a:path>
            </a:pathLst>
          </a:cu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3" name="Freeform 8"/>
          <p:cNvSpPr>
            <a:spLocks noChangeArrowheads="1"/>
          </p:cNvSpPr>
          <p:nvPr/>
        </p:nvSpPr>
        <p:spPr bwMode="auto">
          <a:xfrm>
            <a:off x="7218363" y="4084638"/>
            <a:ext cx="387350" cy="398462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2 h 1107"/>
              <a:gd name="T4" fmla="*/ 0 w 1076"/>
              <a:gd name="T5" fmla="*/ 398102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4" name="Freeform 9"/>
          <p:cNvSpPr>
            <a:spLocks noChangeArrowheads="1"/>
          </p:cNvSpPr>
          <p:nvPr/>
        </p:nvSpPr>
        <p:spPr bwMode="auto">
          <a:xfrm>
            <a:off x="6816727" y="4083051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66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5" name="Freeform 10"/>
          <p:cNvSpPr>
            <a:spLocks noChangeArrowheads="1"/>
          </p:cNvSpPr>
          <p:nvPr/>
        </p:nvSpPr>
        <p:spPr bwMode="auto">
          <a:xfrm>
            <a:off x="6446838" y="4083050"/>
            <a:ext cx="387350" cy="398463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3 h 1107"/>
              <a:gd name="T4" fmla="*/ 0 w 1076"/>
              <a:gd name="T5" fmla="*/ 398103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4C4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6" name="Freeform 11"/>
          <p:cNvSpPr>
            <a:spLocks noChangeArrowheads="1"/>
          </p:cNvSpPr>
          <p:nvPr/>
        </p:nvSpPr>
        <p:spPr bwMode="auto">
          <a:xfrm>
            <a:off x="6043615" y="4083051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7" name="Freeform 12"/>
          <p:cNvSpPr>
            <a:spLocks noChangeArrowheads="1"/>
          </p:cNvSpPr>
          <p:nvPr/>
        </p:nvSpPr>
        <p:spPr bwMode="auto">
          <a:xfrm>
            <a:off x="5673725" y="4083050"/>
            <a:ext cx="387350" cy="398463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3 h 1107"/>
              <a:gd name="T4" fmla="*/ 0 w 1076"/>
              <a:gd name="T5" fmla="*/ 398103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8" name="Freeform 13"/>
          <p:cNvSpPr>
            <a:spLocks noChangeArrowheads="1"/>
          </p:cNvSpPr>
          <p:nvPr/>
        </p:nvSpPr>
        <p:spPr bwMode="auto">
          <a:xfrm>
            <a:off x="5676900" y="4081463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39" name="Freeform 14"/>
          <p:cNvSpPr>
            <a:spLocks noChangeArrowheads="1"/>
          </p:cNvSpPr>
          <p:nvPr/>
        </p:nvSpPr>
        <p:spPr bwMode="auto">
          <a:xfrm>
            <a:off x="5676900" y="4467225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0" name="Freeform 15"/>
          <p:cNvSpPr>
            <a:spLocks noChangeArrowheads="1"/>
          </p:cNvSpPr>
          <p:nvPr/>
        </p:nvSpPr>
        <p:spPr bwMode="auto">
          <a:xfrm>
            <a:off x="5676900" y="4852988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1" name="Freeform 16"/>
          <p:cNvSpPr>
            <a:spLocks noChangeArrowheads="1"/>
          </p:cNvSpPr>
          <p:nvPr/>
        </p:nvSpPr>
        <p:spPr bwMode="auto">
          <a:xfrm>
            <a:off x="5667375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2" name="Freeform 17"/>
          <p:cNvSpPr>
            <a:spLocks noChangeArrowheads="1"/>
          </p:cNvSpPr>
          <p:nvPr/>
        </p:nvSpPr>
        <p:spPr bwMode="auto">
          <a:xfrm>
            <a:off x="6053138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3" name="Freeform 18"/>
          <p:cNvSpPr>
            <a:spLocks noChangeArrowheads="1"/>
          </p:cNvSpPr>
          <p:nvPr/>
        </p:nvSpPr>
        <p:spPr bwMode="auto">
          <a:xfrm>
            <a:off x="6438900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4" name="Freeform 19"/>
          <p:cNvSpPr>
            <a:spLocks noChangeArrowheads="1"/>
          </p:cNvSpPr>
          <p:nvPr/>
        </p:nvSpPr>
        <p:spPr bwMode="auto">
          <a:xfrm>
            <a:off x="6824663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5" name="Freeform 20"/>
          <p:cNvSpPr>
            <a:spLocks noChangeArrowheads="1"/>
          </p:cNvSpPr>
          <p:nvPr/>
        </p:nvSpPr>
        <p:spPr bwMode="auto">
          <a:xfrm>
            <a:off x="7210425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6" name="Freeform 21"/>
          <p:cNvSpPr>
            <a:spLocks noChangeArrowheads="1"/>
          </p:cNvSpPr>
          <p:nvPr/>
        </p:nvSpPr>
        <p:spPr bwMode="auto">
          <a:xfrm>
            <a:off x="7596188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7" name="Freeform 22"/>
          <p:cNvSpPr>
            <a:spLocks noChangeArrowheads="1"/>
          </p:cNvSpPr>
          <p:nvPr/>
        </p:nvSpPr>
        <p:spPr bwMode="auto">
          <a:xfrm>
            <a:off x="7981950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8" name="Freeform 23"/>
          <p:cNvSpPr>
            <a:spLocks noChangeArrowheads="1"/>
          </p:cNvSpPr>
          <p:nvPr/>
        </p:nvSpPr>
        <p:spPr bwMode="auto">
          <a:xfrm>
            <a:off x="8367713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49" name="Freeform 24"/>
          <p:cNvSpPr>
            <a:spLocks noChangeArrowheads="1"/>
          </p:cNvSpPr>
          <p:nvPr/>
        </p:nvSpPr>
        <p:spPr bwMode="auto">
          <a:xfrm>
            <a:off x="8753475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50" name="Freeform 25"/>
          <p:cNvSpPr>
            <a:spLocks noChangeArrowheads="1"/>
          </p:cNvSpPr>
          <p:nvPr/>
        </p:nvSpPr>
        <p:spPr bwMode="auto">
          <a:xfrm>
            <a:off x="5676900" y="3676650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22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40" y="1771651"/>
            <a:ext cx="3697287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52" name="Freeform 27"/>
          <p:cNvSpPr>
            <a:spLocks noChangeArrowheads="1"/>
          </p:cNvSpPr>
          <p:nvPr/>
        </p:nvSpPr>
        <p:spPr bwMode="auto">
          <a:xfrm>
            <a:off x="5675313" y="1885951"/>
            <a:ext cx="3086100" cy="1176338"/>
          </a:xfrm>
          <a:custGeom>
            <a:avLst/>
            <a:gdLst>
              <a:gd name="T0" fmla="*/ 0 w 8574"/>
              <a:gd name="T1" fmla="*/ 0 h 3267"/>
              <a:gd name="T2" fmla="*/ 3085740 w 8574"/>
              <a:gd name="T3" fmla="*/ 0 h 3267"/>
              <a:gd name="T4" fmla="*/ 3085740 w 8574"/>
              <a:gd name="T5" fmla="*/ 1175978 h 3267"/>
              <a:gd name="T6" fmla="*/ 0 w 8574"/>
              <a:gd name="T7" fmla="*/ 1175978 h 3267"/>
              <a:gd name="T8" fmla="*/ 0 w 8574"/>
              <a:gd name="T9" fmla="*/ 0 h 3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74" h="3267">
                <a:moveTo>
                  <a:pt x="0" y="0"/>
                </a:moveTo>
                <a:lnTo>
                  <a:pt x="8573" y="0"/>
                </a:lnTo>
                <a:lnTo>
                  <a:pt x="8573" y="3266"/>
                </a:lnTo>
                <a:lnTo>
                  <a:pt x="0" y="326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53" name="Freeform 28"/>
          <p:cNvSpPr>
            <a:spLocks noChangeArrowheads="1"/>
          </p:cNvSpPr>
          <p:nvPr/>
        </p:nvSpPr>
        <p:spPr bwMode="auto">
          <a:xfrm>
            <a:off x="8377238" y="2284414"/>
            <a:ext cx="387350" cy="398462"/>
          </a:xfrm>
          <a:custGeom>
            <a:avLst/>
            <a:gdLst>
              <a:gd name="T0" fmla="*/ 386990 w 1075"/>
              <a:gd name="T1" fmla="*/ 0 h 1107"/>
              <a:gd name="T2" fmla="*/ 386990 w 1075"/>
              <a:gd name="T3" fmla="*/ 398102 h 1107"/>
              <a:gd name="T4" fmla="*/ 0 w 1075"/>
              <a:gd name="T5" fmla="*/ 398102 h 1107"/>
              <a:gd name="T6" fmla="*/ 0 w 1075"/>
              <a:gd name="T7" fmla="*/ 0 h 1107"/>
              <a:gd name="T8" fmla="*/ 386990 w 1075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5" h="1107">
                <a:moveTo>
                  <a:pt x="1074" y="0"/>
                </a:moveTo>
                <a:lnTo>
                  <a:pt x="1074" y="1106"/>
                </a:lnTo>
                <a:lnTo>
                  <a:pt x="0" y="1106"/>
                </a:lnTo>
                <a:lnTo>
                  <a:pt x="0" y="0"/>
                </a:lnTo>
                <a:lnTo>
                  <a:pt x="1074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54" name="Freeform 29"/>
          <p:cNvSpPr>
            <a:spLocks noChangeArrowheads="1"/>
          </p:cNvSpPr>
          <p:nvPr/>
        </p:nvSpPr>
        <p:spPr bwMode="auto">
          <a:xfrm>
            <a:off x="7991475" y="2284414"/>
            <a:ext cx="387350" cy="398462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2 h 1107"/>
              <a:gd name="T4" fmla="*/ 0 w 1076"/>
              <a:gd name="T5" fmla="*/ 398102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55" name="Freeform 30"/>
          <p:cNvSpPr>
            <a:spLocks noChangeArrowheads="1"/>
          </p:cNvSpPr>
          <p:nvPr/>
        </p:nvSpPr>
        <p:spPr bwMode="auto">
          <a:xfrm>
            <a:off x="7604125" y="2284414"/>
            <a:ext cx="387350" cy="398462"/>
          </a:xfrm>
          <a:custGeom>
            <a:avLst/>
            <a:gdLst>
              <a:gd name="T0" fmla="*/ 386990 w 1075"/>
              <a:gd name="T1" fmla="*/ 0 h 1107"/>
              <a:gd name="T2" fmla="*/ 386990 w 1075"/>
              <a:gd name="T3" fmla="*/ 398102 h 1107"/>
              <a:gd name="T4" fmla="*/ 0 w 1075"/>
              <a:gd name="T5" fmla="*/ 398102 h 1107"/>
              <a:gd name="T6" fmla="*/ 0 w 1075"/>
              <a:gd name="T7" fmla="*/ 0 h 1107"/>
              <a:gd name="T8" fmla="*/ 386990 w 1075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5" h="1107">
                <a:moveTo>
                  <a:pt x="1074" y="0"/>
                </a:moveTo>
                <a:lnTo>
                  <a:pt x="1074" y="1106"/>
                </a:lnTo>
                <a:lnTo>
                  <a:pt x="0" y="1106"/>
                </a:lnTo>
                <a:lnTo>
                  <a:pt x="0" y="0"/>
                </a:lnTo>
                <a:lnTo>
                  <a:pt x="1074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56" name="Freeform 31"/>
          <p:cNvSpPr>
            <a:spLocks noChangeArrowheads="1"/>
          </p:cNvSpPr>
          <p:nvPr/>
        </p:nvSpPr>
        <p:spPr bwMode="auto">
          <a:xfrm>
            <a:off x="7218363" y="2284414"/>
            <a:ext cx="387350" cy="398462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2 h 1107"/>
              <a:gd name="T4" fmla="*/ 0 w 1076"/>
              <a:gd name="T5" fmla="*/ 398102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57" name="Freeform 32"/>
          <p:cNvSpPr>
            <a:spLocks noChangeArrowheads="1"/>
          </p:cNvSpPr>
          <p:nvPr/>
        </p:nvSpPr>
        <p:spPr bwMode="auto">
          <a:xfrm>
            <a:off x="6816727" y="2282826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58" name="Freeform 33"/>
          <p:cNvSpPr>
            <a:spLocks noChangeArrowheads="1"/>
          </p:cNvSpPr>
          <p:nvPr/>
        </p:nvSpPr>
        <p:spPr bwMode="auto">
          <a:xfrm>
            <a:off x="6430965" y="2282826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59" name="Freeform 34"/>
          <p:cNvSpPr>
            <a:spLocks noChangeArrowheads="1"/>
          </p:cNvSpPr>
          <p:nvPr/>
        </p:nvSpPr>
        <p:spPr bwMode="auto">
          <a:xfrm>
            <a:off x="6043615" y="2282826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0" name="Freeform 35"/>
          <p:cNvSpPr>
            <a:spLocks noChangeArrowheads="1"/>
          </p:cNvSpPr>
          <p:nvPr/>
        </p:nvSpPr>
        <p:spPr bwMode="auto">
          <a:xfrm>
            <a:off x="5673725" y="2282826"/>
            <a:ext cx="387350" cy="398463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3 h 1107"/>
              <a:gd name="T4" fmla="*/ 0 w 1076"/>
              <a:gd name="T5" fmla="*/ 398103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1" name="Freeform 36"/>
          <p:cNvSpPr>
            <a:spLocks noChangeArrowheads="1"/>
          </p:cNvSpPr>
          <p:nvPr/>
        </p:nvSpPr>
        <p:spPr bwMode="auto">
          <a:xfrm>
            <a:off x="5676900" y="2281238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2" name="Freeform 37"/>
          <p:cNvSpPr>
            <a:spLocks noChangeArrowheads="1"/>
          </p:cNvSpPr>
          <p:nvPr/>
        </p:nvSpPr>
        <p:spPr bwMode="auto">
          <a:xfrm>
            <a:off x="5676900" y="2667000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3" name="Freeform 38"/>
          <p:cNvSpPr>
            <a:spLocks noChangeArrowheads="1"/>
          </p:cNvSpPr>
          <p:nvPr/>
        </p:nvSpPr>
        <p:spPr bwMode="auto">
          <a:xfrm>
            <a:off x="5676900" y="3052763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4" name="Freeform 39"/>
          <p:cNvSpPr>
            <a:spLocks noChangeArrowheads="1"/>
          </p:cNvSpPr>
          <p:nvPr/>
        </p:nvSpPr>
        <p:spPr bwMode="auto">
          <a:xfrm>
            <a:off x="5667375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5" name="Freeform 40"/>
          <p:cNvSpPr>
            <a:spLocks noChangeArrowheads="1"/>
          </p:cNvSpPr>
          <p:nvPr/>
        </p:nvSpPr>
        <p:spPr bwMode="auto">
          <a:xfrm>
            <a:off x="6053138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6" name="Freeform 41"/>
          <p:cNvSpPr>
            <a:spLocks noChangeArrowheads="1"/>
          </p:cNvSpPr>
          <p:nvPr/>
        </p:nvSpPr>
        <p:spPr bwMode="auto">
          <a:xfrm>
            <a:off x="6438900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7" name="Freeform 42"/>
          <p:cNvSpPr>
            <a:spLocks noChangeArrowheads="1"/>
          </p:cNvSpPr>
          <p:nvPr/>
        </p:nvSpPr>
        <p:spPr bwMode="auto">
          <a:xfrm>
            <a:off x="6824663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8" name="Freeform 43"/>
          <p:cNvSpPr>
            <a:spLocks noChangeArrowheads="1"/>
          </p:cNvSpPr>
          <p:nvPr/>
        </p:nvSpPr>
        <p:spPr bwMode="auto">
          <a:xfrm>
            <a:off x="7210425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69" name="Freeform 44"/>
          <p:cNvSpPr>
            <a:spLocks noChangeArrowheads="1"/>
          </p:cNvSpPr>
          <p:nvPr/>
        </p:nvSpPr>
        <p:spPr bwMode="auto">
          <a:xfrm>
            <a:off x="7594600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70" name="Freeform 45"/>
          <p:cNvSpPr>
            <a:spLocks noChangeArrowheads="1"/>
          </p:cNvSpPr>
          <p:nvPr/>
        </p:nvSpPr>
        <p:spPr bwMode="auto">
          <a:xfrm>
            <a:off x="7981950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71" name="Freeform 46"/>
          <p:cNvSpPr>
            <a:spLocks noChangeArrowheads="1"/>
          </p:cNvSpPr>
          <p:nvPr/>
        </p:nvSpPr>
        <p:spPr bwMode="auto">
          <a:xfrm>
            <a:off x="8366125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72" name="Freeform 47"/>
          <p:cNvSpPr>
            <a:spLocks noChangeArrowheads="1"/>
          </p:cNvSpPr>
          <p:nvPr/>
        </p:nvSpPr>
        <p:spPr bwMode="auto">
          <a:xfrm>
            <a:off x="8751888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73" name="Freeform 48"/>
          <p:cNvSpPr>
            <a:spLocks noChangeArrowheads="1"/>
          </p:cNvSpPr>
          <p:nvPr/>
        </p:nvSpPr>
        <p:spPr bwMode="auto">
          <a:xfrm>
            <a:off x="5676900" y="1878013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74" name="AutoShape 49"/>
          <p:cNvSpPr>
            <a:spLocks noChangeArrowheads="1"/>
          </p:cNvSpPr>
          <p:nvPr/>
        </p:nvSpPr>
        <p:spPr bwMode="auto">
          <a:xfrm rot="5400000">
            <a:off x="7031039" y="3119439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75" name="Freeform 50"/>
          <p:cNvSpPr>
            <a:spLocks noChangeArrowheads="1"/>
          </p:cNvSpPr>
          <p:nvPr/>
        </p:nvSpPr>
        <p:spPr bwMode="auto">
          <a:xfrm>
            <a:off x="5668963" y="4475164"/>
            <a:ext cx="3092450" cy="398462"/>
          </a:xfrm>
          <a:custGeom>
            <a:avLst/>
            <a:gdLst>
              <a:gd name="T0" fmla="*/ 3092090 w 8588"/>
              <a:gd name="T1" fmla="*/ 0 h 1107"/>
              <a:gd name="T2" fmla="*/ 3092090 w 8588"/>
              <a:gd name="T3" fmla="*/ 398102 h 1107"/>
              <a:gd name="T4" fmla="*/ 0 w 8588"/>
              <a:gd name="T5" fmla="*/ 398102 h 1107"/>
              <a:gd name="T6" fmla="*/ 0 w 8588"/>
              <a:gd name="T7" fmla="*/ 0 h 1107"/>
              <a:gd name="T8" fmla="*/ 3092090 w 8588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88" h="1107">
                <a:moveTo>
                  <a:pt x="8587" y="0"/>
                </a:moveTo>
                <a:lnTo>
                  <a:pt x="8587" y="1106"/>
                </a:lnTo>
                <a:lnTo>
                  <a:pt x="0" y="1106"/>
                </a:lnTo>
                <a:lnTo>
                  <a:pt x="0" y="0"/>
                </a:lnTo>
                <a:lnTo>
                  <a:pt x="8587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76" name="Freeform 51"/>
          <p:cNvSpPr>
            <a:spLocks noChangeArrowheads="1"/>
          </p:cNvSpPr>
          <p:nvPr/>
        </p:nvSpPr>
        <p:spPr bwMode="auto">
          <a:xfrm>
            <a:off x="5668963" y="2674938"/>
            <a:ext cx="3092450" cy="398462"/>
          </a:xfrm>
          <a:custGeom>
            <a:avLst/>
            <a:gdLst>
              <a:gd name="T0" fmla="*/ 3092090 w 8588"/>
              <a:gd name="T1" fmla="*/ 0 h 1107"/>
              <a:gd name="T2" fmla="*/ 3092090 w 8588"/>
              <a:gd name="T3" fmla="*/ 398102 h 1107"/>
              <a:gd name="T4" fmla="*/ 0 w 8588"/>
              <a:gd name="T5" fmla="*/ 398102 h 1107"/>
              <a:gd name="T6" fmla="*/ 0 w 8588"/>
              <a:gd name="T7" fmla="*/ 0 h 1107"/>
              <a:gd name="T8" fmla="*/ 3092090 w 8588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88" h="1107">
                <a:moveTo>
                  <a:pt x="8587" y="0"/>
                </a:moveTo>
                <a:lnTo>
                  <a:pt x="8587" y="1106"/>
                </a:lnTo>
                <a:lnTo>
                  <a:pt x="0" y="1106"/>
                </a:lnTo>
                <a:lnTo>
                  <a:pt x="0" y="0"/>
                </a:lnTo>
                <a:lnTo>
                  <a:pt x="8587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2277" name="Text Box 52"/>
          <p:cNvSpPr txBox="1">
            <a:spLocks noChangeArrowheads="1"/>
          </p:cNvSpPr>
          <p:nvPr/>
        </p:nvSpPr>
        <p:spPr bwMode="auto">
          <a:xfrm>
            <a:off x="6637338" y="3692526"/>
            <a:ext cx="30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2278" name="Text Box 53"/>
          <p:cNvSpPr txBox="1">
            <a:spLocks noChangeArrowheads="1"/>
          </p:cNvSpPr>
          <p:nvPr/>
        </p:nvSpPr>
        <p:spPr bwMode="auto">
          <a:xfrm>
            <a:off x="6630988" y="4095751"/>
            <a:ext cx="30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</a:rPr>
              <a:t>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571876"/>
            <a:ext cx="369728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40" y="1771651"/>
            <a:ext cx="3697287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Long Edges		IV</a:t>
            </a:r>
          </a:p>
        </p:txBody>
      </p:sp>
      <p:sp>
        <p:nvSpPr>
          <p:cNvPr id="5325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Find Local Pixel That Matches Blurred Intensity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blurred</a:t>
            </a:r>
            <a:r>
              <a:rPr lang="en-US" sz="1600" baseline="-33000" smtClean="0"/>
              <a:t>lum</a:t>
            </a:r>
            <a:r>
              <a:rPr lang="en-US" smtClean="0"/>
              <a:t> </a:t>
            </a:r>
            <a:r>
              <a:rPr lang="en-US" smtClean="0">
                <a:solidFill>
                  <a:srgbClr val="000080"/>
                </a:solidFill>
              </a:rPr>
              <a:t>= lerp( </a:t>
            </a:r>
            <a:r>
              <a:rPr lang="en-US" b="1" smtClean="0"/>
              <a:t>X</a:t>
            </a:r>
            <a:r>
              <a:rPr lang="en-US" sz="1600" baseline="-33000" smtClean="0"/>
              <a:t>lum</a:t>
            </a:r>
            <a:r>
              <a:rPr lang="en-US" smtClean="0"/>
              <a:t>, </a:t>
            </a:r>
            <a:r>
              <a:rPr lang="en-US" b="1" smtClean="0"/>
              <a:t>Y</a:t>
            </a:r>
            <a:r>
              <a:rPr lang="en-US" sz="1600" baseline="-33000" smtClean="0"/>
              <a:t>lum</a:t>
            </a:r>
            <a:r>
              <a:rPr lang="en-US" smtClean="0"/>
              <a:t>, </a:t>
            </a:r>
            <a:r>
              <a:rPr lang="en-US" b="1" smtClean="0"/>
              <a:t>t</a:t>
            </a:r>
            <a:r>
              <a:rPr lang="en-US" smtClean="0">
                <a:solidFill>
                  <a:srgbClr val="000080"/>
                </a:solidFill>
              </a:rPr>
              <a:t> 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color </a:t>
            </a:r>
            <a:r>
              <a:rPr lang="en-US" smtClean="0">
                <a:solidFill>
                  <a:srgbClr val="000080"/>
                </a:solidFill>
              </a:rPr>
              <a:t>= lerp( </a:t>
            </a:r>
            <a:r>
              <a:rPr lang="en-US" b="1" smtClean="0"/>
              <a:t>X</a:t>
            </a:r>
            <a:r>
              <a:rPr lang="en-US" smtClean="0"/>
              <a:t>, </a:t>
            </a:r>
            <a:r>
              <a:rPr lang="en-US" b="1" smtClean="0"/>
              <a:t>Y</a:t>
            </a:r>
            <a:r>
              <a:rPr lang="en-US" smtClean="0"/>
              <a:t>, </a:t>
            </a:r>
            <a:r>
              <a:rPr lang="en-US" b="1" smtClean="0"/>
              <a:t>t</a:t>
            </a:r>
            <a:r>
              <a:rPr lang="en-US" smtClean="0"/>
              <a:t> </a:t>
            </a:r>
            <a:r>
              <a:rPr lang="en-US" smtClean="0">
                <a:solidFill>
                  <a:srgbClr val="000080"/>
                </a:solidFill>
              </a:rPr>
              <a:t>)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Two Search Cases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Top and bottom neighbors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Re-Blend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Based on longEdgeMask</a:t>
            </a:r>
          </a:p>
        </p:txBody>
      </p:sp>
      <p:sp>
        <p:nvSpPr>
          <p:cNvPr id="53254" name="Freeform 5"/>
          <p:cNvSpPr>
            <a:spLocks noChangeArrowheads="1"/>
          </p:cNvSpPr>
          <p:nvPr/>
        </p:nvSpPr>
        <p:spPr bwMode="auto">
          <a:xfrm>
            <a:off x="5675313" y="3686175"/>
            <a:ext cx="3086100" cy="1176338"/>
          </a:xfrm>
          <a:custGeom>
            <a:avLst/>
            <a:gdLst>
              <a:gd name="T0" fmla="*/ 0 w 8574"/>
              <a:gd name="T1" fmla="*/ 0 h 3267"/>
              <a:gd name="T2" fmla="*/ 3085740 w 8574"/>
              <a:gd name="T3" fmla="*/ 0 h 3267"/>
              <a:gd name="T4" fmla="*/ 3085740 w 8574"/>
              <a:gd name="T5" fmla="*/ 1175978 h 3267"/>
              <a:gd name="T6" fmla="*/ 0 w 8574"/>
              <a:gd name="T7" fmla="*/ 1175978 h 3267"/>
              <a:gd name="T8" fmla="*/ 0 w 8574"/>
              <a:gd name="T9" fmla="*/ 0 h 3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74" h="3267">
                <a:moveTo>
                  <a:pt x="0" y="0"/>
                </a:moveTo>
                <a:lnTo>
                  <a:pt x="8573" y="0"/>
                </a:lnTo>
                <a:lnTo>
                  <a:pt x="8573" y="3266"/>
                </a:lnTo>
                <a:lnTo>
                  <a:pt x="0" y="326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55" name="Freeform 6"/>
          <p:cNvSpPr>
            <a:spLocks noChangeArrowheads="1"/>
          </p:cNvSpPr>
          <p:nvPr/>
        </p:nvSpPr>
        <p:spPr bwMode="auto">
          <a:xfrm>
            <a:off x="8377238" y="4084638"/>
            <a:ext cx="387350" cy="398462"/>
          </a:xfrm>
          <a:custGeom>
            <a:avLst/>
            <a:gdLst>
              <a:gd name="T0" fmla="*/ 386990 w 1075"/>
              <a:gd name="T1" fmla="*/ 0 h 1107"/>
              <a:gd name="T2" fmla="*/ 386990 w 1075"/>
              <a:gd name="T3" fmla="*/ 398102 h 1107"/>
              <a:gd name="T4" fmla="*/ 0 w 1075"/>
              <a:gd name="T5" fmla="*/ 398102 h 1107"/>
              <a:gd name="T6" fmla="*/ 0 w 1075"/>
              <a:gd name="T7" fmla="*/ 0 h 1107"/>
              <a:gd name="T8" fmla="*/ 386990 w 1075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5" h="1107">
                <a:moveTo>
                  <a:pt x="1074" y="0"/>
                </a:moveTo>
                <a:lnTo>
                  <a:pt x="1074" y="1106"/>
                </a:lnTo>
                <a:lnTo>
                  <a:pt x="0" y="1106"/>
                </a:lnTo>
                <a:lnTo>
                  <a:pt x="0" y="0"/>
                </a:lnTo>
                <a:lnTo>
                  <a:pt x="1074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56" name="Freeform 7"/>
          <p:cNvSpPr>
            <a:spLocks noChangeArrowheads="1"/>
          </p:cNvSpPr>
          <p:nvPr/>
        </p:nvSpPr>
        <p:spPr bwMode="auto">
          <a:xfrm>
            <a:off x="7991475" y="4084638"/>
            <a:ext cx="387350" cy="398462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2 h 1107"/>
              <a:gd name="T4" fmla="*/ 0 w 1076"/>
              <a:gd name="T5" fmla="*/ 398102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E6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57" name="Freeform 8"/>
          <p:cNvSpPr>
            <a:spLocks noChangeArrowheads="1"/>
          </p:cNvSpPr>
          <p:nvPr/>
        </p:nvSpPr>
        <p:spPr bwMode="auto">
          <a:xfrm>
            <a:off x="7605713" y="4084638"/>
            <a:ext cx="387350" cy="398462"/>
          </a:xfrm>
          <a:custGeom>
            <a:avLst/>
            <a:gdLst>
              <a:gd name="T0" fmla="*/ 386990 w 1075"/>
              <a:gd name="T1" fmla="*/ 0 h 1107"/>
              <a:gd name="T2" fmla="*/ 386990 w 1075"/>
              <a:gd name="T3" fmla="*/ 398102 h 1107"/>
              <a:gd name="T4" fmla="*/ 0 w 1075"/>
              <a:gd name="T5" fmla="*/ 398102 h 1107"/>
              <a:gd name="T6" fmla="*/ 0 w 1075"/>
              <a:gd name="T7" fmla="*/ 0 h 1107"/>
              <a:gd name="T8" fmla="*/ 386990 w 1075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5" h="1107">
                <a:moveTo>
                  <a:pt x="1074" y="0"/>
                </a:moveTo>
                <a:lnTo>
                  <a:pt x="1074" y="1106"/>
                </a:lnTo>
                <a:lnTo>
                  <a:pt x="0" y="1106"/>
                </a:lnTo>
                <a:lnTo>
                  <a:pt x="0" y="0"/>
                </a:lnTo>
                <a:lnTo>
                  <a:pt x="1074" y="0"/>
                </a:lnTo>
              </a:path>
            </a:pathLst>
          </a:cu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58" name="Freeform 9"/>
          <p:cNvSpPr>
            <a:spLocks noChangeArrowheads="1"/>
          </p:cNvSpPr>
          <p:nvPr/>
        </p:nvSpPr>
        <p:spPr bwMode="auto">
          <a:xfrm>
            <a:off x="7218363" y="4084638"/>
            <a:ext cx="387350" cy="398462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2 h 1107"/>
              <a:gd name="T4" fmla="*/ 0 w 1076"/>
              <a:gd name="T5" fmla="*/ 398102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59" name="Freeform 10"/>
          <p:cNvSpPr>
            <a:spLocks noChangeArrowheads="1"/>
          </p:cNvSpPr>
          <p:nvPr/>
        </p:nvSpPr>
        <p:spPr bwMode="auto">
          <a:xfrm>
            <a:off x="6816727" y="4083051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66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0" name="Freeform 11"/>
          <p:cNvSpPr>
            <a:spLocks noChangeArrowheads="1"/>
          </p:cNvSpPr>
          <p:nvPr/>
        </p:nvSpPr>
        <p:spPr bwMode="auto">
          <a:xfrm>
            <a:off x="6446838" y="4083050"/>
            <a:ext cx="387350" cy="398463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3 h 1107"/>
              <a:gd name="T4" fmla="*/ 0 w 1076"/>
              <a:gd name="T5" fmla="*/ 398103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4C4C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1" name="Freeform 12"/>
          <p:cNvSpPr>
            <a:spLocks noChangeArrowheads="1"/>
          </p:cNvSpPr>
          <p:nvPr/>
        </p:nvSpPr>
        <p:spPr bwMode="auto">
          <a:xfrm>
            <a:off x="6043615" y="4083051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2" name="Freeform 13"/>
          <p:cNvSpPr>
            <a:spLocks noChangeArrowheads="1"/>
          </p:cNvSpPr>
          <p:nvPr/>
        </p:nvSpPr>
        <p:spPr bwMode="auto">
          <a:xfrm>
            <a:off x="5673725" y="4083050"/>
            <a:ext cx="387350" cy="398463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3 h 1107"/>
              <a:gd name="T4" fmla="*/ 0 w 1076"/>
              <a:gd name="T5" fmla="*/ 398103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3" name="Freeform 14"/>
          <p:cNvSpPr>
            <a:spLocks noChangeArrowheads="1"/>
          </p:cNvSpPr>
          <p:nvPr/>
        </p:nvSpPr>
        <p:spPr bwMode="auto">
          <a:xfrm>
            <a:off x="5676900" y="4081463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4" name="Freeform 15"/>
          <p:cNvSpPr>
            <a:spLocks noChangeArrowheads="1"/>
          </p:cNvSpPr>
          <p:nvPr/>
        </p:nvSpPr>
        <p:spPr bwMode="auto">
          <a:xfrm>
            <a:off x="5676900" y="4467225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5" name="Freeform 16"/>
          <p:cNvSpPr>
            <a:spLocks noChangeArrowheads="1"/>
          </p:cNvSpPr>
          <p:nvPr/>
        </p:nvSpPr>
        <p:spPr bwMode="auto">
          <a:xfrm>
            <a:off x="5676900" y="4852988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6" name="Freeform 17"/>
          <p:cNvSpPr>
            <a:spLocks noChangeArrowheads="1"/>
          </p:cNvSpPr>
          <p:nvPr/>
        </p:nvSpPr>
        <p:spPr bwMode="auto">
          <a:xfrm>
            <a:off x="5667375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7" name="Freeform 18"/>
          <p:cNvSpPr>
            <a:spLocks noChangeArrowheads="1"/>
          </p:cNvSpPr>
          <p:nvPr/>
        </p:nvSpPr>
        <p:spPr bwMode="auto">
          <a:xfrm>
            <a:off x="6053138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8" name="Freeform 19"/>
          <p:cNvSpPr>
            <a:spLocks noChangeArrowheads="1"/>
          </p:cNvSpPr>
          <p:nvPr/>
        </p:nvSpPr>
        <p:spPr bwMode="auto">
          <a:xfrm>
            <a:off x="6438900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69" name="Freeform 20"/>
          <p:cNvSpPr>
            <a:spLocks noChangeArrowheads="1"/>
          </p:cNvSpPr>
          <p:nvPr/>
        </p:nvSpPr>
        <p:spPr bwMode="auto">
          <a:xfrm>
            <a:off x="6824663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0" name="Freeform 21"/>
          <p:cNvSpPr>
            <a:spLocks noChangeArrowheads="1"/>
          </p:cNvSpPr>
          <p:nvPr/>
        </p:nvSpPr>
        <p:spPr bwMode="auto">
          <a:xfrm>
            <a:off x="7210425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1" name="Freeform 22"/>
          <p:cNvSpPr>
            <a:spLocks noChangeArrowheads="1"/>
          </p:cNvSpPr>
          <p:nvPr/>
        </p:nvSpPr>
        <p:spPr bwMode="auto">
          <a:xfrm>
            <a:off x="7596188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2" name="Freeform 23"/>
          <p:cNvSpPr>
            <a:spLocks noChangeArrowheads="1"/>
          </p:cNvSpPr>
          <p:nvPr/>
        </p:nvSpPr>
        <p:spPr bwMode="auto">
          <a:xfrm>
            <a:off x="7981950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3" name="Freeform 24"/>
          <p:cNvSpPr>
            <a:spLocks noChangeArrowheads="1"/>
          </p:cNvSpPr>
          <p:nvPr/>
        </p:nvSpPr>
        <p:spPr bwMode="auto">
          <a:xfrm>
            <a:off x="8367713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4" name="Freeform 25"/>
          <p:cNvSpPr>
            <a:spLocks noChangeArrowheads="1"/>
          </p:cNvSpPr>
          <p:nvPr/>
        </p:nvSpPr>
        <p:spPr bwMode="auto">
          <a:xfrm>
            <a:off x="8753475" y="3692526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5" name="Freeform 26"/>
          <p:cNvSpPr>
            <a:spLocks noChangeArrowheads="1"/>
          </p:cNvSpPr>
          <p:nvPr/>
        </p:nvSpPr>
        <p:spPr bwMode="auto">
          <a:xfrm>
            <a:off x="5676900" y="3676650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6" name="Freeform 27"/>
          <p:cNvSpPr>
            <a:spLocks noChangeArrowheads="1"/>
          </p:cNvSpPr>
          <p:nvPr/>
        </p:nvSpPr>
        <p:spPr bwMode="auto">
          <a:xfrm>
            <a:off x="5675313" y="1885951"/>
            <a:ext cx="3086100" cy="1176338"/>
          </a:xfrm>
          <a:custGeom>
            <a:avLst/>
            <a:gdLst>
              <a:gd name="T0" fmla="*/ 0 w 8574"/>
              <a:gd name="T1" fmla="*/ 0 h 3267"/>
              <a:gd name="T2" fmla="*/ 3085740 w 8574"/>
              <a:gd name="T3" fmla="*/ 0 h 3267"/>
              <a:gd name="T4" fmla="*/ 3085740 w 8574"/>
              <a:gd name="T5" fmla="*/ 1175978 h 3267"/>
              <a:gd name="T6" fmla="*/ 0 w 8574"/>
              <a:gd name="T7" fmla="*/ 1175978 h 3267"/>
              <a:gd name="T8" fmla="*/ 0 w 8574"/>
              <a:gd name="T9" fmla="*/ 0 h 3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74" h="3267">
                <a:moveTo>
                  <a:pt x="0" y="0"/>
                </a:moveTo>
                <a:lnTo>
                  <a:pt x="8573" y="0"/>
                </a:lnTo>
                <a:lnTo>
                  <a:pt x="8573" y="3266"/>
                </a:lnTo>
                <a:lnTo>
                  <a:pt x="0" y="3266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7" name="Freeform 28"/>
          <p:cNvSpPr>
            <a:spLocks noChangeArrowheads="1"/>
          </p:cNvSpPr>
          <p:nvPr/>
        </p:nvSpPr>
        <p:spPr bwMode="auto">
          <a:xfrm>
            <a:off x="8377238" y="2284414"/>
            <a:ext cx="387350" cy="398462"/>
          </a:xfrm>
          <a:custGeom>
            <a:avLst/>
            <a:gdLst>
              <a:gd name="T0" fmla="*/ 386990 w 1075"/>
              <a:gd name="T1" fmla="*/ 0 h 1107"/>
              <a:gd name="T2" fmla="*/ 386990 w 1075"/>
              <a:gd name="T3" fmla="*/ 398102 h 1107"/>
              <a:gd name="T4" fmla="*/ 0 w 1075"/>
              <a:gd name="T5" fmla="*/ 398102 h 1107"/>
              <a:gd name="T6" fmla="*/ 0 w 1075"/>
              <a:gd name="T7" fmla="*/ 0 h 1107"/>
              <a:gd name="T8" fmla="*/ 386990 w 1075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5" h="1107">
                <a:moveTo>
                  <a:pt x="1074" y="0"/>
                </a:moveTo>
                <a:lnTo>
                  <a:pt x="1074" y="1106"/>
                </a:lnTo>
                <a:lnTo>
                  <a:pt x="0" y="1106"/>
                </a:lnTo>
                <a:lnTo>
                  <a:pt x="0" y="0"/>
                </a:lnTo>
                <a:lnTo>
                  <a:pt x="1074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8" name="Freeform 29"/>
          <p:cNvSpPr>
            <a:spLocks noChangeArrowheads="1"/>
          </p:cNvSpPr>
          <p:nvPr/>
        </p:nvSpPr>
        <p:spPr bwMode="auto">
          <a:xfrm>
            <a:off x="7991475" y="2284414"/>
            <a:ext cx="387350" cy="398462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2 h 1107"/>
              <a:gd name="T4" fmla="*/ 0 w 1076"/>
              <a:gd name="T5" fmla="*/ 398102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79" name="Freeform 30"/>
          <p:cNvSpPr>
            <a:spLocks noChangeArrowheads="1"/>
          </p:cNvSpPr>
          <p:nvPr/>
        </p:nvSpPr>
        <p:spPr bwMode="auto">
          <a:xfrm>
            <a:off x="7604125" y="2284414"/>
            <a:ext cx="387350" cy="398462"/>
          </a:xfrm>
          <a:custGeom>
            <a:avLst/>
            <a:gdLst>
              <a:gd name="T0" fmla="*/ 386990 w 1075"/>
              <a:gd name="T1" fmla="*/ 0 h 1107"/>
              <a:gd name="T2" fmla="*/ 386990 w 1075"/>
              <a:gd name="T3" fmla="*/ 398102 h 1107"/>
              <a:gd name="T4" fmla="*/ 0 w 1075"/>
              <a:gd name="T5" fmla="*/ 398102 h 1107"/>
              <a:gd name="T6" fmla="*/ 0 w 1075"/>
              <a:gd name="T7" fmla="*/ 0 h 1107"/>
              <a:gd name="T8" fmla="*/ 386990 w 1075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5" h="1107">
                <a:moveTo>
                  <a:pt x="1074" y="0"/>
                </a:moveTo>
                <a:lnTo>
                  <a:pt x="1074" y="1106"/>
                </a:lnTo>
                <a:lnTo>
                  <a:pt x="0" y="1106"/>
                </a:lnTo>
                <a:lnTo>
                  <a:pt x="0" y="0"/>
                </a:lnTo>
                <a:lnTo>
                  <a:pt x="1074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0" name="Freeform 31"/>
          <p:cNvSpPr>
            <a:spLocks noChangeArrowheads="1"/>
          </p:cNvSpPr>
          <p:nvPr/>
        </p:nvSpPr>
        <p:spPr bwMode="auto">
          <a:xfrm>
            <a:off x="7218363" y="2284414"/>
            <a:ext cx="387350" cy="398462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2 h 1107"/>
              <a:gd name="T4" fmla="*/ 0 w 1076"/>
              <a:gd name="T5" fmla="*/ 398102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1" name="Freeform 32"/>
          <p:cNvSpPr>
            <a:spLocks noChangeArrowheads="1"/>
          </p:cNvSpPr>
          <p:nvPr/>
        </p:nvSpPr>
        <p:spPr bwMode="auto">
          <a:xfrm>
            <a:off x="6816727" y="2282826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2" name="Freeform 33"/>
          <p:cNvSpPr>
            <a:spLocks noChangeArrowheads="1"/>
          </p:cNvSpPr>
          <p:nvPr/>
        </p:nvSpPr>
        <p:spPr bwMode="auto">
          <a:xfrm>
            <a:off x="6430965" y="2282826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3" name="Freeform 34"/>
          <p:cNvSpPr>
            <a:spLocks noChangeArrowheads="1"/>
          </p:cNvSpPr>
          <p:nvPr/>
        </p:nvSpPr>
        <p:spPr bwMode="auto">
          <a:xfrm>
            <a:off x="6043615" y="2282826"/>
            <a:ext cx="403225" cy="403225"/>
          </a:xfrm>
          <a:custGeom>
            <a:avLst/>
            <a:gdLst>
              <a:gd name="T0" fmla="*/ 402865 w 1119"/>
              <a:gd name="T1" fmla="*/ 0 h 1119"/>
              <a:gd name="T2" fmla="*/ 402865 w 1119"/>
              <a:gd name="T3" fmla="*/ 402865 h 1119"/>
              <a:gd name="T4" fmla="*/ 0 w 1119"/>
              <a:gd name="T5" fmla="*/ 402865 h 1119"/>
              <a:gd name="T6" fmla="*/ 0 w 1119"/>
              <a:gd name="T7" fmla="*/ 0 h 1119"/>
              <a:gd name="T8" fmla="*/ 402865 w 1119"/>
              <a:gd name="T9" fmla="*/ 0 h 1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" h="1119">
                <a:moveTo>
                  <a:pt x="1118" y="0"/>
                </a:moveTo>
                <a:lnTo>
                  <a:pt x="1118" y="1118"/>
                </a:lnTo>
                <a:lnTo>
                  <a:pt x="0" y="1118"/>
                </a:lnTo>
                <a:lnTo>
                  <a:pt x="0" y="0"/>
                </a:lnTo>
                <a:lnTo>
                  <a:pt x="11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4" name="Freeform 35"/>
          <p:cNvSpPr>
            <a:spLocks noChangeArrowheads="1"/>
          </p:cNvSpPr>
          <p:nvPr/>
        </p:nvSpPr>
        <p:spPr bwMode="auto">
          <a:xfrm>
            <a:off x="5673725" y="2282826"/>
            <a:ext cx="387350" cy="398463"/>
          </a:xfrm>
          <a:custGeom>
            <a:avLst/>
            <a:gdLst>
              <a:gd name="T0" fmla="*/ 386990 w 1076"/>
              <a:gd name="T1" fmla="*/ 0 h 1107"/>
              <a:gd name="T2" fmla="*/ 386990 w 1076"/>
              <a:gd name="T3" fmla="*/ 398103 h 1107"/>
              <a:gd name="T4" fmla="*/ 0 w 1076"/>
              <a:gd name="T5" fmla="*/ 398103 h 1107"/>
              <a:gd name="T6" fmla="*/ 0 w 1076"/>
              <a:gd name="T7" fmla="*/ 0 h 1107"/>
              <a:gd name="T8" fmla="*/ 386990 w 1076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6" h="1107">
                <a:moveTo>
                  <a:pt x="1075" y="0"/>
                </a:moveTo>
                <a:lnTo>
                  <a:pt x="1075" y="1106"/>
                </a:lnTo>
                <a:lnTo>
                  <a:pt x="0" y="1106"/>
                </a:lnTo>
                <a:lnTo>
                  <a:pt x="0" y="0"/>
                </a:lnTo>
                <a:lnTo>
                  <a:pt x="1075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5" name="Freeform 36"/>
          <p:cNvSpPr>
            <a:spLocks noChangeArrowheads="1"/>
          </p:cNvSpPr>
          <p:nvPr/>
        </p:nvSpPr>
        <p:spPr bwMode="auto">
          <a:xfrm>
            <a:off x="5676900" y="2281238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6" name="Freeform 37"/>
          <p:cNvSpPr>
            <a:spLocks noChangeArrowheads="1"/>
          </p:cNvSpPr>
          <p:nvPr/>
        </p:nvSpPr>
        <p:spPr bwMode="auto">
          <a:xfrm>
            <a:off x="5676900" y="2667000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7" name="Freeform 38"/>
          <p:cNvSpPr>
            <a:spLocks noChangeArrowheads="1"/>
          </p:cNvSpPr>
          <p:nvPr/>
        </p:nvSpPr>
        <p:spPr bwMode="auto">
          <a:xfrm>
            <a:off x="5676900" y="3052763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8" name="Freeform 39"/>
          <p:cNvSpPr>
            <a:spLocks noChangeArrowheads="1"/>
          </p:cNvSpPr>
          <p:nvPr/>
        </p:nvSpPr>
        <p:spPr bwMode="auto">
          <a:xfrm>
            <a:off x="5667375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89" name="Freeform 40"/>
          <p:cNvSpPr>
            <a:spLocks noChangeArrowheads="1"/>
          </p:cNvSpPr>
          <p:nvPr/>
        </p:nvSpPr>
        <p:spPr bwMode="auto">
          <a:xfrm>
            <a:off x="6053138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0" name="Freeform 41"/>
          <p:cNvSpPr>
            <a:spLocks noChangeArrowheads="1"/>
          </p:cNvSpPr>
          <p:nvPr/>
        </p:nvSpPr>
        <p:spPr bwMode="auto">
          <a:xfrm>
            <a:off x="6438900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1" name="Freeform 42"/>
          <p:cNvSpPr>
            <a:spLocks noChangeArrowheads="1"/>
          </p:cNvSpPr>
          <p:nvPr/>
        </p:nvSpPr>
        <p:spPr bwMode="auto">
          <a:xfrm>
            <a:off x="6824663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2" name="Freeform 43"/>
          <p:cNvSpPr>
            <a:spLocks noChangeArrowheads="1"/>
          </p:cNvSpPr>
          <p:nvPr/>
        </p:nvSpPr>
        <p:spPr bwMode="auto">
          <a:xfrm>
            <a:off x="7210425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3" name="Freeform 44"/>
          <p:cNvSpPr>
            <a:spLocks noChangeArrowheads="1"/>
          </p:cNvSpPr>
          <p:nvPr/>
        </p:nvSpPr>
        <p:spPr bwMode="auto">
          <a:xfrm>
            <a:off x="7594600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4" name="Freeform 45"/>
          <p:cNvSpPr>
            <a:spLocks noChangeArrowheads="1"/>
          </p:cNvSpPr>
          <p:nvPr/>
        </p:nvSpPr>
        <p:spPr bwMode="auto">
          <a:xfrm>
            <a:off x="7981950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5" name="Freeform 46"/>
          <p:cNvSpPr>
            <a:spLocks noChangeArrowheads="1"/>
          </p:cNvSpPr>
          <p:nvPr/>
        </p:nvSpPr>
        <p:spPr bwMode="auto">
          <a:xfrm>
            <a:off x="8366125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6" name="Freeform 47"/>
          <p:cNvSpPr>
            <a:spLocks noChangeArrowheads="1"/>
          </p:cNvSpPr>
          <p:nvPr/>
        </p:nvSpPr>
        <p:spPr bwMode="auto">
          <a:xfrm>
            <a:off x="8751888" y="1892300"/>
            <a:ext cx="19050" cy="1174750"/>
          </a:xfrm>
          <a:custGeom>
            <a:avLst/>
            <a:gdLst>
              <a:gd name="T0" fmla="*/ 0 w 52"/>
              <a:gd name="T1" fmla="*/ 1174390 h 3262"/>
              <a:gd name="T2" fmla="*/ 0 w 52"/>
              <a:gd name="T3" fmla="*/ 0 h 3262"/>
              <a:gd name="T4" fmla="*/ 9159 w 52"/>
              <a:gd name="T5" fmla="*/ 0 h 3262"/>
              <a:gd name="T6" fmla="*/ 18684 w 52"/>
              <a:gd name="T7" fmla="*/ 0 h 3262"/>
              <a:gd name="T8" fmla="*/ 18684 w 52"/>
              <a:gd name="T9" fmla="*/ 1174390 h 3262"/>
              <a:gd name="T10" fmla="*/ 9159 w 52"/>
              <a:gd name="T11" fmla="*/ 1174390 h 3262"/>
              <a:gd name="T12" fmla="*/ 0 w 52"/>
              <a:gd name="T13" fmla="*/ 1174390 h 32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" h="3262">
                <a:moveTo>
                  <a:pt x="0" y="3261"/>
                </a:moveTo>
                <a:lnTo>
                  <a:pt x="0" y="0"/>
                </a:lnTo>
                <a:lnTo>
                  <a:pt x="25" y="0"/>
                </a:lnTo>
                <a:lnTo>
                  <a:pt x="51" y="0"/>
                </a:lnTo>
                <a:lnTo>
                  <a:pt x="51" y="3261"/>
                </a:lnTo>
                <a:lnTo>
                  <a:pt x="25" y="3261"/>
                </a:lnTo>
                <a:lnTo>
                  <a:pt x="0" y="3261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7" name="Freeform 48"/>
          <p:cNvSpPr>
            <a:spLocks noChangeArrowheads="1"/>
          </p:cNvSpPr>
          <p:nvPr/>
        </p:nvSpPr>
        <p:spPr bwMode="auto">
          <a:xfrm>
            <a:off x="5676900" y="1878013"/>
            <a:ext cx="3086100" cy="19050"/>
          </a:xfrm>
          <a:custGeom>
            <a:avLst/>
            <a:gdLst>
              <a:gd name="T0" fmla="*/ 0 w 8572"/>
              <a:gd name="T1" fmla="*/ 0 h 52"/>
              <a:gd name="T2" fmla="*/ 3085740 w 8572"/>
              <a:gd name="T3" fmla="*/ 0 h 52"/>
              <a:gd name="T4" fmla="*/ 3085740 w 8572"/>
              <a:gd name="T5" fmla="*/ 9525 h 52"/>
              <a:gd name="T6" fmla="*/ 3085740 w 8572"/>
              <a:gd name="T7" fmla="*/ 18684 h 52"/>
              <a:gd name="T8" fmla="*/ 0 w 8572"/>
              <a:gd name="T9" fmla="*/ 18684 h 52"/>
              <a:gd name="T10" fmla="*/ 0 w 8572"/>
              <a:gd name="T11" fmla="*/ 9525 h 52"/>
              <a:gd name="T12" fmla="*/ 0 w 8572"/>
              <a:gd name="T13" fmla="*/ 0 h 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572" h="52">
                <a:moveTo>
                  <a:pt x="0" y="0"/>
                </a:moveTo>
                <a:lnTo>
                  <a:pt x="8571" y="0"/>
                </a:lnTo>
                <a:lnTo>
                  <a:pt x="8571" y="26"/>
                </a:lnTo>
                <a:lnTo>
                  <a:pt x="8571" y="51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8" name="AutoShape 49"/>
          <p:cNvSpPr>
            <a:spLocks noChangeArrowheads="1"/>
          </p:cNvSpPr>
          <p:nvPr/>
        </p:nvSpPr>
        <p:spPr bwMode="auto">
          <a:xfrm rot="5400000">
            <a:off x="7031039" y="3119439"/>
            <a:ext cx="384175" cy="574675"/>
          </a:xfrm>
          <a:prstGeom prst="rightArrow">
            <a:avLst>
              <a:gd name="adj1" fmla="val 43444"/>
              <a:gd name="adj2" fmla="val 61398"/>
            </a:avLst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299" name="Freeform 50"/>
          <p:cNvSpPr>
            <a:spLocks noChangeArrowheads="1"/>
          </p:cNvSpPr>
          <p:nvPr/>
        </p:nvSpPr>
        <p:spPr bwMode="auto">
          <a:xfrm>
            <a:off x="5668963" y="4475164"/>
            <a:ext cx="3092450" cy="398462"/>
          </a:xfrm>
          <a:custGeom>
            <a:avLst/>
            <a:gdLst>
              <a:gd name="T0" fmla="*/ 3092090 w 8588"/>
              <a:gd name="T1" fmla="*/ 0 h 1107"/>
              <a:gd name="T2" fmla="*/ 3092090 w 8588"/>
              <a:gd name="T3" fmla="*/ 398102 h 1107"/>
              <a:gd name="T4" fmla="*/ 0 w 8588"/>
              <a:gd name="T5" fmla="*/ 398102 h 1107"/>
              <a:gd name="T6" fmla="*/ 0 w 8588"/>
              <a:gd name="T7" fmla="*/ 0 h 1107"/>
              <a:gd name="T8" fmla="*/ 3092090 w 8588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88" h="1107">
                <a:moveTo>
                  <a:pt x="8587" y="0"/>
                </a:moveTo>
                <a:lnTo>
                  <a:pt x="8587" y="1106"/>
                </a:lnTo>
                <a:lnTo>
                  <a:pt x="0" y="1106"/>
                </a:lnTo>
                <a:lnTo>
                  <a:pt x="0" y="0"/>
                </a:lnTo>
                <a:lnTo>
                  <a:pt x="8587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300" name="Freeform 51"/>
          <p:cNvSpPr>
            <a:spLocks noChangeArrowheads="1"/>
          </p:cNvSpPr>
          <p:nvPr/>
        </p:nvSpPr>
        <p:spPr bwMode="auto">
          <a:xfrm>
            <a:off x="5668963" y="2674938"/>
            <a:ext cx="3092450" cy="398462"/>
          </a:xfrm>
          <a:custGeom>
            <a:avLst/>
            <a:gdLst>
              <a:gd name="T0" fmla="*/ 3092090 w 8588"/>
              <a:gd name="T1" fmla="*/ 0 h 1107"/>
              <a:gd name="T2" fmla="*/ 3092090 w 8588"/>
              <a:gd name="T3" fmla="*/ 398102 h 1107"/>
              <a:gd name="T4" fmla="*/ 0 w 8588"/>
              <a:gd name="T5" fmla="*/ 398102 h 1107"/>
              <a:gd name="T6" fmla="*/ 0 w 8588"/>
              <a:gd name="T7" fmla="*/ 0 h 1107"/>
              <a:gd name="T8" fmla="*/ 3092090 w 8588"/>
              <a:gd name="T9" fmla="*/ 0 h 11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88" h="1107">
                <a:moveTo>
                  <a:pt x="8587" y="0"/>
                </a:moveTo>
                <a:lnTo>
                  <a:pt x="8587" y="1106"/>
                </a:lnTo>
                <a:lnTo>
                  <a:pt x="0" y="1106"/>
                </a:lnTo>
                <a:lnTo>
                  <a:pt x="0" y="0"/>
                </a:lnTo>
                <a:lnTo>
                  <a:pt x="8587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3301" name="Text Box 52"/>
          <p:cNvSpPr txBox="1">
            <a:spLocks noChangeArrowheads="1"/>
          </p:cNvSpPr>
          <p:nvPr/>
        </p:nvSpPr>
        <p:spPr bwMode="auto">
          <a:xfrm>
            <a:off x="6637338" y="3692526"/>
            <a:ext cx="30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53302" name="Text Box 53"/>
          <p:cNvSpPr txBox="1">
            <a:spLocks noChangeArrowheads="1"/>
          </p:cNvSpPr>
          <p:nvPr/>
        </p:nvSpPr>
        <p:spPr bwMode="auto">
          <a:xfrm>
            <a:off x="6630988" y="4094163"/>
            <a:ext cx="30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53303" name="Text Box 54"/>
          <p:cNvSpPr txBox="1">
            <a:spLocks noChangeArrowheads="1"/>
          </p:cNvSpPr>
          <p:nvPr/>
        </p:nvSpPr>
        <p:spPr bwMode="auto">
          <a:xfrm>
            <a:off x="7783513" y="4095751"/>
            <a:ext cx="30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3304" name="Text Box 55"/>
          <p:cNvSpPr txBox="1">
            <a:spLocks noChangeArrowheads="1"/>
          </p:cNvSpPr>
          <p:nvPr/>
        </p:nvSpPr>
        <p:spPr bwMode="auto">
          <a:xfrm>
            <a:off x="7786688" y="4487864"/>
            <a:ext cx="301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90" y="576263"/>
            <a:ext cx="66563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Typical SPU Code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952501"/>
            <a:ext cx="57150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The Idea Is ...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/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/>
          </a:p>
          <a:p>
            <a:pPr marL="341313" indent="-341313" algn="ctr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4000" smtClean="0"/>
              <a:t>Blur Edges Along Their Directions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SPU Post Processing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Software Pipelining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Hide latency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Balance Even And Odd Instructions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Stream Processing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Tiled RSX Surfaces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0.3 ms to copy from VRAM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Partial untiling with DMA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DLAA On SPUs		I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75920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No Need to Handle Overlaps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Short Edges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Byte operations </a:t>
            </a:r>
            <a:r>
              <a:rPr lang="en-US" smtClean="0">
                <a:cs typeface="Arial" charset="0"/>
              </a:rPr>
              <a:t>→ </a:t>
            </a:r>
            <a:r>
              <a:rPr lang="en-US" smtClean="0"/>
              <a:t>4 RGBA pixels / clk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(1 2 1) = </a:t>
            </a:r>
            <a:r>
              <a:rPr lang="en-US" b="1" smtClean="0"/>
              <a:t>AVGB</a:t>
            </a:r>
            <a:r>
              <a:rPr lang="en-US" smtClean="0"/>
              <a:t>( </a:t>
            </a:r>
            <a:r>
              <a:rPr lang="en-US" b="1" smtClean="0"/>
              <a:t>AVGB</a:t>
            </a:r>
            <a:r>
              <a:rPr lang="en-US" smtClean="0"/>
              <a:t>( l, c ), </a:t>
            </a:r>
            <a:r>
              <a:rPr lang="en-US" b="1" smtClean="0"/>
              <a:t>AVGB</a:t>
            </a:r>
            <a:r>
              <a:rPr lang="en-US" smtClean="0"/>
              <a:t>( c, r ) 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║</a:t>
            </a:r>
            <a:r>
              <a:rPr lang="en-US" smtClean="0"/>
              <a:t>x – y</a:t>
            </a:r>
            <a:r>
              <a:rPr lang="en-US" smtClean="0">
                <a:cs typeface="Arial" charset="0"/>
              </a:rPr>
              <a:t>║ </a:t>
            </a:r>
            <a:r>
              <a:rPr lang="en-US" smtClean="0"/>
              <a:t>= </a:t>
            </a:r>
            <a:r>
              <a:rPr lang="en-US" b="1" smtClean="0"/>
              <a:t>ABSDB</a:t>
            </a:r>
            <a:r>
              <a:rPr lang="en-US" smtClean="0"/>
              <a:t>( x, y )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Long Edges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blur( </a:t>
            </a:r>
            <a:r>
              <a:rPr lang="en-US" i="1" smtClean="0"/>
              <a:t>x</a:t>
            </a:r>
            <a:r>
              <a:rPr lang="en-US" smtClean="0"/>
              <a:t> ) = </a:t>
            </a:r>
            <a:r>
              <a:rPr lang="en-US" smtClean="0">
                <a:cs typeface="Arial" charset="0"/>
              </a:rPr>
              <a:t>∑</a:t>
            </a:r>
            <a:r>
              <a:rPr lang="en-US" i="1" smtClean="0">
                <a:cs typeface="Arial" charset="0"/>
              </a:rPr>
              <a:t>f</a:t>
            </a:r>
            <a:r>
              <a:rPr lang="en-US" smtClean="0">
                <a:cs typeface="Arial" charset="0"/>
              </a:rPr>
              <a:t>(</a:t>
            </a:r>
            <a:r>
              <a:rPr lang="en-US" i="1" smtClean="0">
                <a:cs typeface="Arial" charset="0"/>
              </a:rPr>
              <a:t>x + dx</a:t>
            </a:r>
            <a:r>
              <a:rPr lang="en-US" smtClean="0">
                <a:cs typeface="Arial" charset="0"/>
              </a:rPr>
              <a:t>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blur( </a:t>
            </a:r>
            <a:r>
              <a:rPr lang="en-US" i="1" smtClean="0">
                <a:cs typeface="Arial" charset="0"/>
              </a:rPr>
              <a:t>x + 1</a:t>
            </a:r>
            <a:r>
              <a:rPr lang="en-US" smtClean="0">
                <a:cs typeface="Arial" charset="0"/>
              </a:rPr>
              <a:t> ) = blur( </a:t>
            </a:r>
            <a:r>
              <a:rPr lang="en-US" i="1" smtClean="0">
                <a:cs typeface="Arial" charset="0"/>
              </a:rPr>
              <a:t>x</a:t>
            </a:r>
            <a:r>
              <a:rPr lang="en-US" smtClean="0">
                <a:cs typeface="Arial" charset="0"/>
              </a:rPr>
              <a:t> ) </a:t>
            </a:r>
            <a:r>
              <a:rPr lang="en-US" b="1" smtClean="0">
                <a:cs typeface="Arial" charset="0"/>
              </a:rPr>
              <a:t>– </a:t>
            </a:r>
            <a:r>
              <a:rPr lang="en-US" b="1" i="1" smtClean="0">
                <a:cs typeface="Arial" charset="0"/>
              </a:rPr>
              <a:t>f</a:t>
            </a:r>
            <a:r>
              <a:rPr lang="en-US" b="1" smtClean="0">
                <a:cs typeface="Arial" charset="0"/>
              </a:rPr>
              <a:t>( </a:t>
            </a:r>
            <a:r>
              <a:rPr lang="en-US" b="1" i="1" smtClean="0">
                <a:cs typeface="Arial" charset="0"/>
              </a:rPr>
              <a:t>x – r </a:t>
            </a:r>
            <a:r>
              <a:rPr lang="en-US" b="1" smtClean="0">
                <a:cs typeface="Arial" charset="0"/>
              </a:rPr>
              <a:t>) + </a:t>
            </a:r>
            <a:r>
              <a:rPr lang="en-US" b="1" i="1" smtClean="0">
                <a:cs typeface="Arial" charset="0"/>
              </a:rPr>
              <a:t>f</a:t>
            </a:r>
            <a:r>
              <a:rPr lang="en-US" b="1" smtClean="0">
                <a:cs typeface="Arial" charset="0"/>
              </a:rPr>
              <a:t>( </a:t>
            </a:r>
            <a:r>
              <a:rPr lang="en-US" b="1" i="1" smtClean="0">
                <a:cs typeface="Arial" charset="0"/>
              </a:rPr>
              <a:t>x + 1 + r</a:t>
            </a:r>
            <a:r>
              <a:rPr lang="en-US" b="1" smtClean="0">
                <a:cs typeface="Arial" charset="0"/>
              </a:rPr>
              <a:t>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3952876"/>
            <a:ext cx="2725738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DLAA On SPUs		II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75920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Quick Luminance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smtClean="0"/>
              <a:t>SUMB</a:t>
            </a:r>
            <a:r>
              <a:rPr lang="en-US" smtClean="0"/>
              <a:t> ( G, R, G, B ) </a:t>
            </a:r>
            <a:r>
              <a:rPr lang="en-US" smtClean="0">
                <a:solidFill>
                  <a:srgbClr val="4C4C4C"/>
                </a:solidFill>
                <a:cs typeface="Arial" charset="0"/>
              </a:rPr>
              <a:t>→</a:t>
            </a:r>
            <a:r>
              <a:rPr lang="en-US" smtClean="0">
                <a:solidFill>
                  <a:srgbClr val="4C4C4C"/>
                </a:solidFill>
              </a:rPr>
              <a:t> 0.25</a:t>
            </a:r>
            <a:r>
              <a:rPr lang="en-US" smtClean="0">
                <a:solidFill>
                  <a:srgbClr val="4C4C4C"/>
                </a:solidFill>
                <a:cs typeface="Arial" charset="0"/>
              </a:rPr>
              <a:t> </a:t>
            </a:r>
            <a:r>
              <a:rPr lang="en-US" smtClean="0">
                <a:solidFill>
                  <a:srgbClr val="4C4C4C"/>
                </a:solidFill>
              </a:rPr>
              <a:t>R + 0.5</a:t>
            </a:r>
            <a:r>
              <a:rPr lang="en-US" smtClean="0">
                <a:solidFill>
                  <a:srgbClr val="4C4C4C"/>
                </a:solidFill>
                <a:cs typeface="Arial" charset="0"/>
              </a:rPr>
              <a:t> </a:t>
            </a:r>
            <a:r>
              <a:rPr lang="en-US" smtClean="0">
                <a:solidFill>
                  <a:srgbClr val="4C4C4C"/>
                </a:solidFill>
              </a:rPr>
              <a:t>G + 0.25</a:t>
            </a:r>
            <a:r>
              <a:rPr lang="en-US" smtClean="0">
                <a:solidFill>
                  <a:srgbClr val="4C4C4C"/>
                </a:solidFill>
                <a:cs typeface="Arial" charset="0"/>
              </a:rPr>
              <a:t> </a:t>
            </a:r>
            <a:r>
              <a:rPr lang="en-US" smtClean="0">
                <a:solidFill>
                  <a:srgbClr val="4C4C4C"/>
                </a:solidFill>
              </a:rPr>
              <a:t>B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Quick Saturate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smtClean="0"/>
              <a:t>CFLTU</a:t>
            </a:r>
            <a:r>
              <a:rPr lang="en-US" smtClean="0"/>
              <a:t> x, x, 32; </a:t>
            </a:r>
            <a:r>
              <a:rPr lang="en-US" b="1" smtClean="0"/>
              <a:t>CUFLT</a:t>
            </a:r>
            <a:r>
              <a:rPr lang="en-US" smtClean="0"/>
              <a:t> x, x, 32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Quick Interpolation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 </a:t>
            </a:r>
            <a:r>
              <a:rPr lang="en-US" smtClean="0">
                <a:solidFill>
                  <a:srgbClr val="000080"/>
                </a:solidFill>
              </a:rPr>
              <a:t>= lerp( </a:t>
            </a:r>
            <a:r>
              <a:rPr lang="en-US" smtClean="0"/>
              <a:t>x</a:t>
            </a:r>
            <a:r>
              <a:rPr lang="en-US" smtClean="0">
                <a:solidFill>
                  <a:srgbClr val="000080"/>
                </a:solidFill>
              </a:rPr>
              <a:t>,</a:t>
            </a:r>
            <a:r>
              <a:rPr lang="en-US" smtClean="0"/>
              <a:t> y</a:t>
            </a:r>
            <a:r>
              <a:rPr lang="en-US" smtClean="0">
                <a:solidFill>
                  <a:srgbClr val="000080"/>
                </a:solidFill>
              </a:rPr>
              <a:t>,</a:t>
            </a:r>
            <a:r>
              <a:rPr lang="en-US" smtClean="0"/>
              <a:t> t</a:t>
            </a:r>
            <a:r>
              <a:rPr lang="en-US" smtClean="0">
                <a:solidFill>
                  <a:srgbClr val="000080"/>
                </a:solidFill>
              </a:rPr>
              <a:t> 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smtClean="0"/>
              <a:t>FS</a:t>
            </a:r>
            <a:r>
              <a:rPr lang="en-US" smtClean="0"/>
              <a:t>    r, Y, X	</a:t>
            </a:r>
            <a:r>
              <a:rPr lang="en-US" b="1" smtClean="0"/>
              <a:t>SHUFB</a:t>
            </a:r>
            <a:r>
              <a:rPr lang="en-US" smtClean="0"/>
              <a:t> X, x, _, _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b="1" smtClean="0"/>
              <a:t>FMA</a:t>
            </a:r>
            <a:r>
              <a:rPr lang="en-US" smtClean="0"/>
              <a:t> r, t, r, X	</a:t>
            </a:r>
            <a:r>
              <a:rPr lang="en-US" b="1" smtClean="0"/>
              <a:t>SHUFB</a:t>
            </a:r>
            <a:r>
              <a:rPr lang="en-US" smtClean="0"/>
              <a:t> Y, y, _, _</a:t>
            </a:r>
          </a:p>
        </p:txBody>
      </p:sp>
      <p:graphicFrame>
        <p:nvGraphicFramePr>
          <p:cNvPr id="55300" name="Group 4"/>
          <p:cNvGraphicFramePr>
            <a:graphicFrameLocks noGrp="1"/>
          </p:cNvGraphicFramePr>
          <p:nvPr/>
        </p:nvGraphicFramePr>
        <p:xfrm>
          <a:off x="6224588" y="4013201"/>
          <a:ext cx="2330450" cy="552450"/>
        </p:xfrm>
        <a:graphic>
          <a:graphicData uri="http://schemas.openxmlformats.org/drawingml/2006/table">
            <a:tbl>
              <a:tblPr/>
              <a:tblGrid>
                <a:gridCol w="581025"/>
                <a:gridCol w="582612"/>
                <a:gridCol w="581025"/>
                <a:gridCol w="585788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3F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80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…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00</a:t>
                      </a:r>
                    </a:p>
                  </a:txBody>
                  <a:tcPr marL="90000" marR="90000" marT="57384" marB="46800"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7361" name="Freeform 22"/>
          <p:cNvSpPr>
            <a:spLocks noChangeArrowheads="1"/>
          </p:cNvSpPr>
          <p:nvPr/>
        </p:nvSpPr>
        <p:spPr bwMode="auto">
          <a:xfrm>
            <a:off x="7239002" y="3581400"/>
            <a:ext cx="411163" cy="411163"/>
          </a:xfrm>
          <a:custGeom>
            <a:avLst/>
            <a:gdLst>
              <a:gd name="T0" fmla="*/ 12973 w 1141"/>
              <a:gd name="T1" fmla="*/ 0 h 1141"/>
              <a:gd name="T2" fmla="*/ 273508 w 1141"/>
              <a:gd name="T3" fmla="*/ 260535 h 1141"/>
              <a:gd name="T4" fmla="*/ 314949 w 1141"/>
              <a:gd name="T5" fmla="*/ 219095 h 1141"/>
              <a:gd name="T6" fmla="*/ 410803 w 1141"/>
              <a:gd name="T7" fmla="*/ 410803 h 1141"/>
              <a:gd name="T8" fmla="*/ 219095 w 1141"/>
              <a:gd name="T9" fmla="*/ 314949 h 1141"/>
              <a:gd name="T10" fmla="*/ 260535 w 1141"/>
              <a:gd name="T11" fmla="*/ 273508 h 1141"/>
              <a:gd name="T12" fmla="*/ 0 w 1141"/>
              <a:gd name="T13" fmla="*/ 12973 h 1141"/>
              <a:gd name="T14" fmla="*/ 6486 w 1141"/>
              <a:gd name="T15" fmla="*/ 6486 h 1141"/>
              <a:gd name="T16" fmla="*/ 12973 w 1141"/>
              <a:gd name="T17" fmla="*/ 0 h 11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41" h="1141">
                <a:moveTo>
                  <a:pt x="36" y="0"/>
                </a:moveTo>
                <a:lnTo>
                  <a:pt x="759" y="723"/>
                </a:lnTo>
                <a:lnTo>
                  <a:pt x="874" y="608"/>
                </a:lnTo>
                <a:lnTo>
                  <a:pt x="1140" y="1140"/>
                </a:lnTo>
                <a:lnTo>
                  <a:pt x="608" y="874"/>
                </a:lnTo>
                <a:lnTo>
                  <a:pt x="723" y="759"/>
                </a:lnTo>
                <a:lnTo>
                  <a:pt x="0" y="36"/>
                </a:lnTo>
                <a:lnTo>
                  <a:pt x="18" y="18"/>
                </a:lnTo>
                <a:lnTo>
                  <a:pt x="36" y="0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2" name="Freeform 23"/>
          <p:cNvSpPr>
            <a:spLocks noChangeArrowheads="1"/>
          </p:cNvSpPr>
          <p:nvPr/>
        </p:nvSpPr>
        <p:spPr bwMode="auto">
          <a:xfrm>
            <a:off x="7639052" y="3597275"/>
            <a:ext cx="398463" cy="398463"/>
          </a:xfrm>
          <a:custGeom>
            <a:avLst/>
            <a:gdLst>
              <a:gd name="T0" fmla="*/ 0 w 1108"/>
              <a:gd name="T1" fmla="*/ 385157 h 1108"/>
              <a:gd name="T2" fmla="*/ 248140 w 1108"/>
              <a:gd name="T3" fmla="*/ 137017 h 1108"/>
              <a:gd name="T4" fmla="*/ 206784 w 1108"/>
              <a:gd name="T5" fmla="*/ 95660 h 1108"/>
              <a:gd name="T6" fmla="*/ 398103 w 1108"/>
              <a:gd name="T7" fmla="*/ 0 h 1108"/>
              <a:gd name="T8" fmla="*/ 302443 w 1108"/>
              <a:gd name="T9" fmla="*/ 191320 h 1108"/>
              <a:gd name="T10" fmla="*/ 261087 w 1108"/>
              <a:gd name="T11" fmla="*/ 149963 h 1108"/>
              <a:gd name="T12" fmla="*/ 12946 w 1108"/>
              <a:gd name="T13" fmla="*/ 398103 h 1108"/>
              <a:gd name="T14" fmla="*/ 6473 w 1108"/>
              <a:gd name="T15" fmla="*/ 391630 h 1108"/>
              <a:gd name="T16" fmla="*/ 0 w 1108"/>
              <a:gd name="T17" fmla="*/ 385157 h 1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8" h="1108">
                <a:moveTo>
                  <a:pt x="0" y="1071"/>
                </a:moveTo>
                <a:lnTo>
                  <a:pt x="690" y="381"/>
                </a:lnTo>
                <a:lnTo>
                  <a:pt x="575" y="266"/>
                </a:lnTo>
                <a:lnTo>
                  <a:pt x="1107" y="0"/>
                </a:lnTo>
                <a:lnTo>
                  <a:pt x="841" y="532"/>
                </a:lnTo>
                <a:lnTo>
                  <a:pt x="726" y="417"/>
                </a:lnTo>
                <a:lnTo>
                  <a:pt x="36" y="1107"/>
                </a:lnTo>
                <a:lnTo>
                  <a:pt x="18" y="1089"/>
                </a:lnTo>
                <a:lnTo>
                  <a:pt x="0" y="1071"/>
                </a:lnTo>
              </a:path>
            </a:pathLst>
          </a:cu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57363" name="Text Box 24"/>
          <p:cNvSpPr txBox="1">
            <a:spLocks noChangeArrowheads="1"/>
          </p:cNvSpPr>
          <p:nvPr/>
        </p:nvSpPr>
        <p:spPr bwMode="auto">
          <a:xfrm>
            <a:off x="6659563" y="3608388"/>
            <a:ext cx="7048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4C4C4C"/>
                </a:solidFill>
              </a:rPr>
              <a:t>byte in</a:t>
            </a:r>
          </a:p>
        </p:txBody>
      </p:sp>
      <p:sp>
        <p:nvSpPr>
          <p:cNvPr id="57364" name="Text Box 25"/>
          <p:cNvSpPr txBox="1">
            <a:spLocks noChangeArrowheads="1"/>
          </p:cNvSpPr>
          <p:nvPr/>
        </p:nvSpPr>
        <p:spPr bwMode="auto">
          <a:xfrm>
            <a:off x="7991475" y="3608388"/>
            <a:ext cx="81438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4C4C4C"/>
                </a:solidFill>
              </a:rPr>
              <a:t>byte out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90" y="576263"/>
            <a:ext cx="66563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Typical SPU Code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952501"/>
            <a:ext cx="57150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90" y="576263"/>
            <a:ext cx="66563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Efficient SPU Code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952501"/>
            <a:ext cx="57150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Conclusion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686175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DLAA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XBox360			</a:t>
            </a:r>
            <a:r>
              <a:rPr lang="en-US" b="1" smtClean="0">
                <a:solidFill>
                  <a:srgbClr val="800000"/>
                </a:solidFill>
              </a:rPr>
              <a:t>2.2 </a:t>
            </a:r>
            <a:r>
              <a:rPr lang="en-US" b="1" smtClean="0">
                <a:solidFill>
                  <a:srgbClr val="800000"/>
                </a:solidFill>
                <a:cs typeface="Arial" charset="0"/>
              </a:rPr>
              <a:t>± 0.2 ms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PlayStation3		</a:t>
            </a:r>
            <a:r>
              <a:rPr lang="en-US" b="1" smtClean="0">
                <a:solidFill>
                  <a:srgbClr val="800000"/>
                </a:solidFill>
              </a:rPr>
              <a:t>1.6 </a:t>
            </a:r>
            <a:r>
              <a:rPr lang="en-US" b="1" smtClean="0">
                <a:solidFill>
                  <a:srgbClr val="800000"/>
                </a:solidFill>
                <a:cs typeface="Arial" charset="0"/>
              </a:rPr>
              <a:t>± 0.3 ms</a:t>
            </a:r>
            <a:r>
              <a:rPr lang="en-US" smtClean="0">
                <a:cs typeface="Arial" charset="0"/>
              </a:rPr>
              <a:t> (5 SPUs)</a:t>
            </a:r>
          </a:p>
          <a:p>
            <a:pPr marL="741363" lvl="1" indent="-284163">
              <a:buSzPct val="75000"/>
              <a:buFont typeface="Segoe UI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>
              <a:cs typeface="Arial" charset="0"/>
            </a:endParaRP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>
                <a:cs typeface="Arial" charset="0"/>
              </a:rPr>
              <a:t>End Of Console Life Cycle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Every millisecond counts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Tricks are inevitable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Different solutions &amp; different thinking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Acknowledgments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741363" lvl="1" indent="-284163">
              <a:buSzPct val="75000"/>
              <a:buFont typeface="Segoe UI" charset="0"/>
              <a:buChar char=" 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smtClean="0"/>
              <a:t>Szymon Swistun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smtClean="0"/>
              <a:t>Ruslan Abdikeev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smtClean="0"/>
              <a:t>Axel Wefers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smtClean="0"/>
              <a:t>Jerome Scholler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smtClean="0"/>
              <a:t>Tom Madams</a:t>
            </a:r>
            <a:br>
              <a:rPr lang="en-US" smtClean="0"/>
            </a:br>
            <a:endParaRPr lang="en-US" smtClean="0"/>
          </a:p>
          <a:p>
            <a:pPr marL="741363" lvl="1" indent="-284163">
              <a:buSzPct val="75000"/>
              <a:buFont typeface="Segoe UI" charset="0"/>
              <a:buChar char=" 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US" smtClean="0"/>
              <a:t>Anti-Aliasing Community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endParaRPr lang="es-E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 algn="ctr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600" smtClean="0"/>
          </a:p>
          <a:p>
            <a:pPr marL="341313" indent="-341313" algn="ctr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8800" b="1" smtClean="0"/>
              <a:t>Thank You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04788"/>
            <a:ext cx="8229600" cy="862012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Thank You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 algn="ctr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600" smtClean="0"/>
          </a:p>
          <a:p>
            <a:pPr marL="341313" indent="-341313" algn="ctr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8800" b="1" smtClean="0"/>
              <a:t>Questions ?</a:t>
            </a:r>
          </a:p>
          <a:p>
            <a:pPr marL="341313" indent="-341313" algn="ctr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z="2600" smtClean="0"/>
          </a:p>
          <a:p>
            <a:pPr marL="341313" indent="-341313" algn="ctr">
              <a:buClr>
                <a:srgbClr val="0084D1"/>
              </a:buClr>
              <a:buSzPct val="75000"/>
              <a:buFont typeface="Wingdings" charset="2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b="1" smtClean="0"/>
              <a:t>dandreev@LucasArts.com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0" y="492125"/>
            <a:ext cx="8721725" cy="503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smtClean="0"/>
              <a:t>Blurred. Done !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endParaRPr lang="es-ES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2" y="955675"/>
            <a:ext cx="7191375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2306638"/>
            <a:ext cx="4344988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Aliasing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487738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Signal Processing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Indistinguishable signals when sampled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Artifact of reconstruction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smtClean="0"/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Graphics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Pixel "noise"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Edge jaggies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2533651"/>
            <a:ext cx="353853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Anti-Aliasing		I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1"/>
            <a:ext cx="8229600" cy="339725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Reduce Higher-Frequencies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Oversample And "Blur"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Temporal in audio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Spatial in optics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No Perfect Filter Exists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Sampling theory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Sharp (aliased)  vs  soft (anti-aliased)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8750"/>
            <a:ext cx="8229600" cy="952500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Anti-Aliasing		II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00150"/>
            <a:ext cx="8229600" cy="3759200"/>
          </a:xfrm>
        </p:spPr>
        <p:txBody>
          <a:bodyPr/>
          <a:lstStyle/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Texture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Mip-mapping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Shading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Specular, rim lighting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Avoid manually</a:t>
            </a:r>
          </a:p>
          <a:p>
            <a:pPr marL="341313" indent="-341313">
              <a:buClr>
                <a:srgbClr val="0084D1"/>
              </a:buClr>
              <a:buSzPct val="75000"/>
              <a:buFont typeface="Wingdings" charset="2"/>
              <a:buChar char="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Geometry Edges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Multi-sampling (MSAA)</a:t>
            </a:r>
          </a:p>
          <a:p>
            <a:pPr marL="741363" lvl="1" indent="-284163">
              <a:buSzPct val="75000"/>
              <a:buFont typeface="Segoe UI" charset="0"/>
              <a:buChar char=" 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mtClean="0"/>
              <a:t>Custom solutions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020E6"/>
      </a:hlink>
      <a:folHlink>
        <a:srgbClr val="2020E6"/>
      </a:folHlink>
    </a:clrScheme>
    <a:fontScheme name="Tema de Office">
      <a:majorFont>
        <a:latin typeface="Arial"/>
        <a:ea typeface="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2020E6"/>
        </a:hlink>
        <a:folHlink>
          <a:srgbClr val="2020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020E6"/>
      </a:hlink>
      <a:folHlink>
        <a:srgbClr val="2020E6"/>
      </a:folHlink>
    </a:clrScheme>
    <a:fontScheme name="Tema de Office">
      <a:majorFont>
        <a:latin typeface="Verdana"/>
        <a:ea typeface="ヒラギノ角ゴ Pro W3"/>
        <a:cs typeface="ヒラギノ角ゴ Pro W3"/>
      </a:majorFont>
      <a:minorFont>
        <a:latin typeface="Verdana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2020E6"/>
        </a:hlink>
        <a:folHlink>
          <a:srgbClr val="2020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020E6"/>
      </a:hlink>
      <a:folHlink>
        <a:srgbClr val="2020E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17814</TotalTime>
  <Words>1111</Words>
  <Application>Microsoft Office PowerPoint</Application>
  <PresentationFormat>Personalizado</PresentationFormat>
  <Paragraphs>420</Paragraphs>
  <Slides>58</Slides>
  <Notes>58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58</vt:i4>
      </vt:variant>
    </vt:vector>
  </HeadingPairs>
  <TitlesOfParts>
    <vt:vector size="61" baseType="lpstr">
      <vt:lpstr>Tema de Office</vt:lpstr>
      <vt:lpstr>1_Tema de Office</vt:lpstr>
      <vt:lpstr>1_Office Theme</vt:lpstr>
      <vt:lpstr> Filtering Approaches for  Real-Time Anti-Aliasing </vt:lpstr>
      <vt:lpstr>Presentación de PowerPoint</vt:lpstr>
      <vt:lpstr>Directionally Localized Anti-Aliasing</vt:lpstr>
      <vt:lpstr>Agenda</vt:lpstr>
      <vt:lpstr>The Idea Is ...</vt:lpstr>
      <vt:lpstr>Blurred. Done !</vt:lpstr>
      <vt:lpstr>Aliasing</vt:lpstr>
      <vt:lpstr>Anti-Aliasing  I</vt:lpstr>
      <vt:lpstr>Anti-Aliasing  II</vt:lpstr>
      <vt:lpstr>MSAA</vt:lpstr>
      <vt:lpstr>Alternatives</vt:lpstr>
      <vt:lpstr>MLAA</vt:lpstr>
      <vt:lpstr>Edge-Based</vt:lpstr>
      <vt:lpstr>Could Not Use</vt:lpstr>
      <vt:lpstr>"Ideal" AA Filter</vt:lpstr>
      <vt:lpstr>What If …</vt:lpstr>
      <vt:lpstr>Fresnel Term Based</vt:lpstr>
      <vt:lpstr>Depth Based Gradients</vt:lpstr>
      <vt:lpstr>Depth Re-Sampling</vt:lpstr>
      <vt:lpstr>Observation</vt:lpstr>
      <vt:lpstr>DLAA Prototyping  I</vt:lpstr>
      <vt:lpstr>DLAA Prototyping  II</vt:lpstr>
      <vt:lpstr>DLAA Prototyping  III</vt:lpstr>
      <vt:lpstr>DLAA Prototyping  IV</vt:lpstr>
      <vt:lpstr>DLAA Prototyping  V</vt:lpstr>
      <vt:lpstr>Short Edges Only</vt:lpstr>
      <vt:lpstr>Two Cases</vt:lpstr>
      <vt:lpstr>Long Edge Detection  I</vt:lpstr>
      <vt:lpstr>Long Edge Detection  II</vt:lpstr>
      <vt:lpstr>Long Edge Detection  III</vt:lpstr>
      <vt:lpstr>Long Edge Detection  IV</vt:lpstr>
      <vt:lpstr>Long Edge Filtering  I</vt:lpstr>
      <vt:lpstr>Long Edge Filtering  II</vt:lpstr>
      <vt:lpstr>Noise Level Estimation</vt:lpstr>
      <vt:lpstr>Gradient Levels Comparison</vt:lpstr>
      <vt:lpstr>Visual Results</vt:lpstr>
      <vt:lpstr>Reflections Anti-Aliasing</vt:lpstr>
      <vt:lpstr>Execution Results @ 720p</vt:lpstr>
      <vt:lpstr>Implementation Strategies</vt:lpstr>
      <vt:lpstr>Work Rejection</vt:lpstr>
      <vt:lpstr>Long Edge Estimation  I</vt:lpstr>
      <vt:lpstr>Long Edge Estimation  II</vt:lpstr>
      <vt:lpstr>High-Pass Filter</vt:lpstr>
      <vt:lpstr>Short Edges</vt:lpstr>
      <vt:lpstr>Long Edges  I</vt:lpstr>
      <vt:lpstr>Long Edges  II</vt:lpstr>
      <vt:lpstr>Long Edges  III</vt:lpstr>
      <vt:lpstr>Long Edges  IV</vt:lpstr>
      <vt:lpstr>Typical SPU Code</vt:lpstr>
      <vt:lpstr>SPU Post Processing</vt:lpstr>
      <vt:lpstr>DLAA On SPUs  I</vt:lpstr>
      <vt:lpstr>DLAA On SPUs  II</vt:lpstr>
      <vt:lpstr>Typical SPU Code</vt:lpstr>
      <vt:lpstr>Efficient SPU Code</vt:lpstr>
      <vt:lpstr>Conclusion</vt:lpstr>
      <vt:lpstr>Acknowledgments</vt:lpstr>
      <vt:lpstr>Presentación de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Anti-Aliasing from a Different Perspective</dc:title>
  <dc:creator>Dmitry Andreev</dc:creator>
  <cp:lastModifiedBy>IRYOKU</cp:lastModifiedBy>
  <cp:revision>212</cp:revision>
  <cp:lastPrinted>1601-01-01T00:00:00Z</cp:lastPrinted>
  <dcterms:created xsi:type="dcterms:W3CDTF">2010-11-13T05:51:12Z</dcterms:created>
  <dcterms:modified xsi:type="dcterms:W3CDTF">2011-08-16T11:37:55Z</dcterms:modified>
</cp:coreProperties>
</file>