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52" r:id="rId2"/>
  </p:sldMasterIdLst>
  <p:notesMasterIdLst>
    <p:notesMasterId r:id="rId42"/>
  </p:notesMasterIdLst>
  <p:sldIdLst>
    <p:sldId id="628" r:id="rId3"/>
    <p:sldId id="571" r:id="rId4"/>
    <p:sldId id="579" r:id="rId5"/>
    <p:sldId id="573" r:id="rId6"/>
    <p:sldId id="575" r:id="rId7"/>
    <p:sldId id="594" r:id="rId8"/>
    <p:sldId id="582" r:id="rId9"/>
    <p:sldId id="591" r:id="rId10"/>
    <p:sldId id="626" r:id="rId11"/>
    <p:sldId id="622" r:id="rId12"/>
    <p:sldId id="580" r:id="rId13"/>
    <p:sldId id="621" r:id="rId14"/>
    <p:sldId id="581" r:id="rId15"/>
    <p:sldId id="617" r:id="rId16"/>
    <p:sldId id="618" r:id="rId17"/>
    <p:sldId id="619" r:id="rId18"/>
    <p:sldId id="620" r:id="rId19"/>
    <p:sldId id="623" r:id="rId20"/>
    <p:sldId id="625" r:id="rId21"/>
    <p:sldId id="583" r:id="rId22"/>
    <p:sldId id="597" r:id="rId23"/>
    <p:sldId id="587" r:id="rId24"/>
    <p:sldId id="602" r:id="rId25"/>
    <p:sldId id="604" r:id="rId26"/>
    <p:sldId id="606" r:id="rId27"/>
    <p:sldId id="607" r:id="rId28"/>
    <p:sldId id="608" r:id="rId29"/>
    <p:sldId id="609" r:id="rId30"/>
    <p:sldId id="610" r:id="rId31"/>
    <p:sldId id="611" r:id="rId32"/>
    <p:sldId id="612" r:id="rId33"/>
    <p:sldId id="613" r:id="rId34"/>
    <p:sldId id="614" r:id="rId35"/>
    <p:sldId id="589" r:id="rId36"/>
    <p:sldId id="568" r:id="rId37"/>
    <p:sldId id="593" r:id="rId38"/>
    <p:sldId id="596" r:id="rId39"/>
    <p:sldId id="584" r:id="rId40"/>
    <p:sldId id="572" r:id="rId41"/>
  </p:sldIdLst>
  <p:sldSz cx="9144000" cy="5143500" type="screen16x9"/>
  <p:notesSz cx="7099300" cy="10234613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CC"/>
    <a:srgbClr val="E2DE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78" autoAdjust="0"/>
    <p:restoredTop sz="85258" autoAdjust="0"/>
  </p:normalViewPr>
  <p:slideViewPr>
    <p:cSldViewPr snapToGrid="0" snapToObjects="1">
      <p:cViewPr varScale="1">
        <p:scale>
          <a:sx n="151" d="100"/>
          <a:sy n="151" d="100"/>
        </p:scale>
        <p:origin x="-474" y="-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6155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98" cy="511516"/>
          </a:xfrm>
          <a:prstGeom prst="rect">
            <a:avLst/>
          </a:prstGeom>
        </p:spPr>
        <p:txBody>
          <a:bodyPr vert="horz" wrap="square" lIns="99034" tIns="49517" rIns="99034" bIns="49517" numCol="1" anchor="t" anchorCtr="0" compatLnSpc="1">
            <a:prstTxWarp prst="textNoShape">
              <a:avLst/>
            </a:prstTxWarp>
          </a:bodyPr>
          <a:lstStyle>
            <a:lvl1pPr>
              <a:defRPr sz="1300"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528" y="0"/>
            <a:ext cx="3076598" cy="511516"/>
          </a:xfrm>
          <a:prstGeom prst="rect">
            <a:avLst/>
          </a:prstGeom>
        </p:spPr>
        <p:txBody>
          <a:bodyPr vert="horz" wrap="square" lIns="99034" tIns="49517" rIns="99034" bIns="49517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fld id="{09C3DD2F-D0FA-41DD-8591-2BF465B83B4B}" type="datetime1">
              <a:rPr lang="en-US"/>
              <a:pPr>
                <a:defRPr/>
              </a:pPr>
              <a:t>9/16/2011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34" tIns="49517" rIns="99034" bIns="49517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166" y="4861010"/>
            <a:ext cx="5678970" cy="4605792"/>
          </a:xfrm>
          <a:prstGeom prst="rect">
            <a:avLst/>
          </a:prstGeom>
        </p:spPr>
        <p:txBody>
          <a:bodyPr vert="horz" lIns="99034" tIns="49517" rIns="99034" bIns="49517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0944"/>
            <a:ext cx="3076598" cy="511515"/>
          </a:xfrm>
          <a:prstGeom prst="rect">
            <a:avLst/>
          </a:prstGeom>
        </p:spPr>
        <p:txBody>
          <a:bodyPr vert="horz" wrap="square" lIns="99034" tIns="49517" rIns="99034" bIns="49517" numCol="1" anchor="b" anchorCtr="0" compatLnSpc="1">
            <a:prstTxWarp prst="textNoShape">
              <a:avLst/>
            </a:prstTxWarp>
          </a:bodyPr>
          <a:lstStyle>
            <a:lvl1pPr>
              <a:defRPr sz="1300"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528" y="9720944"/>
            <a:ext cx="3076598" cy="511515"/>
          </a:xfrm>
          <a:prstGeom prst="rect">
            <a:avLst/>
          </a:prstGeom>
        </p:spPr>
        <p:txBody>
          <a:bodyPr vert="horz" wrap="square" lIns="99034" tIns="49517" rIns="99034" bIns="49517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fld id="{9AB9AD61-7971-473D-A895-C66349ED28B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8742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ＭＳ Ｐゴシック" pitchFamily="-107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dirty="0" smtClean="0">
              <a:ea typeface="ＭＳ Ｐゴシック" pitchFamily="-112" charset="-128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1D1CA40-89F3-49A5-A9A7-D167B397CBF5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B9AD61-7971-473D-A895-C66349ED28B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415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/>
            <a:r>
              <a:rPr lang="pt-PT" dirty="0" smtClean="0">
                <a:solidFill>
                  <a:srgbClr val="000000"/>
                </a:solidFill>
                <a:latin typeface="+mn-lt"/>
                <a:ea typeface="ＭＳ Ｐゴシック" pitchFamily="34" charset="-128"/>
              </a:rPr>
              <a:t>Used in few older 60 fps games (DMC4?) , but who was first?</a:t>
            </a:r>
          </a:p>
          <a:p>
            <a:pPr marL="0" lvl="1"/>
            <a:endParaRPr lang="pt-PT" dirty="0" smtClean="0">
              <a:solidFill>
                <a:srgbClr val="000000"/>
              </a:solidFill>
              <a:latin typeface="+mn-lt"/>
              <a:ea typeface="ＭＳ Ｐゴシック" pitchFamily="34" charset="-128"/>
            </a:endParaRPr>
          </a:p>
          <a:p>
            <a:pPr marL="0" lvl="1"/>
            <a:r>
              <a:rPr lang="pt-PT" dirty="0" smtClean="0">
                <a:solidFill>
                  <a:srgbClr val="000000"/>
                </a:solidFill>
                <a:latin typeface="+mn-lt"/>
                <a:ea typeface="ＭＳ Ｐゴシック" pitchFamily="34" charset="-128"/>
              </a:rPr>
              <a:t>And even at 60 fps, still noticeable ghosting</a:t>
            </a:r>
          </a:p>
          <a:p>
            <a:endParaRPr lang="pt-PT" dirty="0" smtClean="0"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299398-B4B3-4570-BFD2-6D3918E86E1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PT" dirty="0" smtClean="0">
                <a:ea typeface="ＭＳ Ｐゴシック" pitchFamily="34" charset="-128"/>
              </a:rPr>
              <a:t>Strafing is the worst case, we’ll use if for images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521551" indent="-20059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802386" indent="-16047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123340" indent="-16047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444295" indent="-16047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1765249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086204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2407158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2728112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B52B8068-F58D-4F1F-8EB9-E0875ADE1AD7}" type="slidenum">
              <a:rPr lang="en-US" smtClean="0"/>
              <a:pPr eaLnBrk="1" hangingPunct="1">
                <a:defRPr/>
              </a:pPr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PT" smtClean="0">
              <a:ea typeface="ＭＳ Ｐゴシック" pitchFamily="34" charset="-128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521551" indent="-20059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802386" indent="-16047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123340" indent="-16047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444295" indent="-16047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1765249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086204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2407158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2728112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ED664DB5-DA59-4D43-B8CF-4DD6BFBD61BE}" type="slidenum">
              <a:rPr lang="en-US" smtClean="0"/>
              <a:pPr eaLnBrk="1" hangingPunct="1">
                <a:defRPr/>
              </a:pPr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PT" smtClean="0">
              <a:ea typeface="ＭＳ Ｐゴシック" pitchFamily="34" charset="-128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521551" indent="-20059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802386" indent="-16047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123340" indent="-16047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444295" indent="-16047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1765249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086204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2407158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2728112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AF359CFC-1838-4E93-BEEA-1946FB901B24}" type="slidenum">
              <a:rPr lang="en-US" smtClean="0"/>
              <a:pPr eaLnBrk="1" hangingPunct="1">
                <a:defRPr/>
              </a:pPr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PT" sz="1200" dirty="0">
                <a:solidFill>
                  <a:srgbClr val="000000"/>
                </a:solidFill>
                <a:latin typeface="+mn-lt"/>
                <a:ea typeface="ＭＳ Ｐゴシック" pitchFamily="34" charset="-128"/>
                <a:cs typeface="Arial" charset="0"/>
              </a:rPr>
              <a:t>Disable accumulation if ||V|| &gt; 0?</a:t>
            </a:r>
          </a:p>
          <a:p>
            <a:pPr lvl="1"/>
            <a:r>
              <a:rPr lang="pt-PT" sz="1200" dirty="0">
                <a:solidFill>
                  <a:srgbClr val="000000"/>
                </a:solidFill>
                <a:latin typeface="+mn-lt"/>
                <a:ea typeface="ＭＳ Ｐゴシック" pitchFamily="34" charset="-128"/>
                <a:cs typeface="Arial" charset="0"/>
              </a:rPr>
              <a:t>Very rare the case when player not moving</a:t>
            </a:r>
          </a:p>
          <a:p>
            <a:pPr lvl="1"/>
            <a:r>
              <a:rPr lang="pt-PT" sz="1200" dirty="0">
                <a:solidFill>
                  <a:srgbClr val="000000"/>
                </a:solidFill>
                <a:latin typeface="+mn-lt"/>
                <a:ea typeface="ＭＳ Ｐゴシック" pitchFamily="34" charset="-128"/>
                <a:cs typeface="Arial" charset="0"/>
              </a:rPr>
              <a:t>And we still want AA during camera movement</a:t>
            </a:r>
          </a:p>
          <a:p>
            <a:r>
              <a:rPr lang="pt-PT" sz="1200" dirty="0">
                <a:solidFill>
                  <a:srgbClr val="000000"/>
                </a:solidFill>
                <a:latin typeface="+mn-lt"/>
                <a:ea typeface="ＭＳ Ｐゴシック" pitchFamily="34" charset="-128"/>
                <a:cs typeface="Arial" charset="0"/>
              </a:rPr>
              <a:t>Weighting using color ?</a:t>
            </a:r>
          </a:p>
          <a:p>
            <a:pPr lvl="1"/>
            <a:r>
              <a:rPr lang="pt-PT" sz="1200" dirty="0">
                <a:solidFill>
                  <a:srgbClr val="000000"/>
                </a:solidFill>
                <a:latin typeface="+mn-lt"/>
                <a:ea typeface="ＭＳ Ｐゴシック" pitchFamily="34" charset="-128"/>
                <a:cs typeface="Arial" charset="0"/>
              </a:rPr>
              <a:t>Sub-pixel/hi frequency detail results in noticeable schimering</a:t>
            </a:r>
          </a:p>
          <a:p>
            <a:r>
              <a:rPr lang="pt-PT" sz="1200" dirty="0">
                <a:solidFill>
                  <a:srgbClr val="000000"/>
                </a:solidFill>
                <a:latin typeface="+mn-lt"/>
                <a:ea typeface="ＭＳ Ｐゴシック" pitchFamily="34" charset="-128"/>
                <a:cs typeface="Arial" charset="0"/>
              </a:rPr>
              <a:t>Reprojection range clamping ? (used for Crysis 2)</a:t>
            </a:r>
            <a:endParaRPr lang="pt-PT" sz="1200" dirty="0" smtClean="0">
              <a:solidFill>
                <a:srgbClr val="000000"/>
              </a:solidFill>
              <a:latin typeface="+mn-lt"/>
              <a:ea typeface="ＭＳ Ｐゴシック" pitchFamily="34" charset="-128"/>
              <a:cs typeface="Arial" charset="0"/>
            </a:endParaRPr>
          </a:p>
          <a:p>
            <a:pPr lvl="1"/>
            <a:r>
              <a:rPr lang="pt-PT" sz="1200" dirty="0">
                <a:solidFill>
                  <a:srgbClr val="000000"/>
                </a:solidFill>
                <a:latin typeface="+mn-lt"/>
                <a:ea typeface="ＭＳ Ｐゴシック" pitchFamily="34" charset="-128"/>
                <a:cs typeface="Arial" charset="0"/>
              </a:rPr>
              <a:t>Pixel weight proportional to reprojection limit</a:t>
            </a:r>
          </a:p>
          <a:p>
            <a:pPr lvl="2"/>
            <a:r>
              <a:rPr lang="pt-PT" sz="1200" dirty="0">
                <a:solidFill>
                  <a:srgbClr val="000000"/>
                </a:solidFill>
                <a:latin typeface="+mn-lt"/>
                <a:ea typeface="ＭＳ Ｐゴシック" pitchFamily="34" charset="-128"/>
                <a:cs typeface="Arial" charset="0"/>
              </a:rPr>
              <a:t>Eg:  fBlendW =  saturate( 1 - (fVLen / fVMaxLen) )</a:t>
            </a:r>
          </a:p>
          <a:p>
            <a:pPr lvl="1"/>
            <a:r>
              <a:rPr lang="pt-PT" sz="1200" dirty="0">
                <a:solidFill>
                  <a:srgbClr val="000000"/>
                </a:solidFill>
                <a:latin typeface="+mn-lt"/>
                <a:ea typeface="ＭＳ Ｐゴシック" pitchFamily="34" charset="-128"/>
                <a:cs typeface="Arial" charset="0"/>
              </a:rPr>
              <a:t>Coarse Depth stored in sub-sample buffer alpha channel</a:t>
            </a:r>
          </a:p>
          <a:p>
            <a:pPr lvl="2"/>
            <a:r>
              <a:rPr lang="pt-PT" sz="1200" dirty="0">
                <a:solidFill>
                  <a:srgbClr val="000000"/>
                </a:solidFill>
                <a:latin typeface="+mn-lt"/>
                <a:ea typeface="ＭＳ Ｐゴシック" pitchFamily="34" charset="-128"/>
                <a:cs typeface="Arial" charset="0"/>
              </a:rPr>
              <a:t>Mask out if fVLen &gt; fMaxVThreshold and fCurrD &gt; fPrevD</a:t>
            </a:r>
          </a:p>
          <a:p>
            <a:pPr lvl="2"/>
            <a:r>
              <a:rPr lang="pt-PT" sz="1200" dirty="0">
                <a:solidFill>
                  <a:srgbClr val="000000"/>
                </a:solidFill>
                <a:latin typeface="+mn-lt"/>
                <a:ea typeface="ＭＳ Ｐゴシック" pitchFamily="34" charset="-128"/>
                <a:cs typeface="Arial" charset="0"/>
              </a:rPr>
              <a:t>8 bit insufficient to cover large range, limited to nearby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521551" indent="-20059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802386" indent="-16047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123340" indent="-16047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444295" indent="-16047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1765249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086204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2407158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2728112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0F1B0307-4F75-4D21-B00C-7B2076EC5199}" type="slidenum">
              <a:rPr lang="en-US" smtClean="0"/>
              <a:pPr eaLnBrk="1" hangingPunct="1">
                <a:defRPr/>
              </a:pPr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PT" smtClean="0">
              <a:ea typeface="ＭＳ Ｐゴシック" pitchFamily="34" charset="-128"/>
            </a:endParaRP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521551" indent="-20059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802386" indent="-16047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123340" indent="-16047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444295" indent="-16047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1765249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086204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2407158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2728112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1251D499-E412-442D-8776-B6F10D582F99}" type="slidenum">
              <a:rPr lang="en-US" smtClean="0"/>
              <a:pPr eaLnBrk="1" hangingPunct="1">
                <a:defRPr/>
              </a:pPr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PT" smtClean="0">
              <a:ea typeface="ＭＳ Ｐゴシック" pitchFamily="34" charset="-128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521551" indent="-20059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802386" indent="-16047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123340" indent="-16047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444295" indent="-16047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1765249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086204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2407158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2728112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6FA09326-C2B0-4634-9A5C-D2BB053DC9BF}" type="slidenum">
              <a:rPr lang="en-US" smtClean="0"/>
              <a:pPr eaLnBrk="1" hangingPunct="1">
                <a:defRPr/>
              </a:pPr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PT" smtClean="0">
              <a:ea typeface="ＭＳ Ｐゴシック" pitchFamily="34" charset="-128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521551" indent="-20059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802386" indent="-16047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123340" indent="-16047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444295" indent="-16047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1765249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086204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2407158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2728112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25D8E70F-9598-4A48-AC55-5CFB6C422CE4}" type="slidenum">
              <a:rPr lang="en-US" smtClean="0"/>
              <a:pPr eaLnBrk="1" hangingPunct="1">
                <a:defRPr/>
              </a:pPr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B9AD61-7971-473D-A895-C66349ED28B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9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>
              <a:ea typeface="ＭＳ Ｐゴシック" pitchFamily="34" charset="-128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521551" indent="-20059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802386" indent="-16047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123340" indent="-16047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444295" indent="-16047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1765249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086204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2407158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2728112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7AB2B264-6821-4CE7-8D5A-4D30AD157512}" type="slidenum">
              <a:rPr lang="en-US" smtClean="0"/>
              <a:pPr eaLnBrk="1" hangingPunct="1">
                <a:defRPr/>
              </a:pPr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PT" smtClean="0">
              <a:ea typeface="ＭＳ Ｐゴシック" pitchFamily="34" charset="-128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521551" indent="-20059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802386" indent="-16047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123340" indent="-16047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444295" indent="-16047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1765249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086204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2407158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2728112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9734DCC9-5A5E-4A2C-97BB-B548B61CF866}" type="slidenum">
              <a:rPr lang="en-US" smtClean="0"/>
              <a:pPr eaLnBrk="1" hangingPunct="1">
                <a:defRPr/>
              </a:pPr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B9AD61-7971-473D-A895-C66349ED28B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106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B9AD61-7971-473D-A895-C66349ED28B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3578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PT" smtClean="0">
              <a:ea typeface="ＭＳ Ｐゴシック" pitchFamily="34" charset="-128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521551" indent="-20059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802386" indent="-16047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123340" indent="-16047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444295" indent="-16047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1765249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086204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2407158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2728112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40A03EE2-06CE-4580-AF85-FC11331D9CD9}" type="slidenum">
              <a:rPr lang="en-US" smtClean="0"/>
              <a:pPr eaLnBrk="1" hangingPunct="1">
                <a:defRPr/>
              </a:pPr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B9AD61-7971-473D-A895-C66349ED28B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9977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B9AD61-7971-473D-A895-C66349ED28B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236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B9AD61-7971-473D-A895-C66349ED28B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1289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B9AD61-7971-473D-A895-C66349ED28B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069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B9AD61-7971-473D-A895-C66349ED28B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7103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B9AD61-7971-473D-A895-C66349ED28B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039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B9AD61-7971-473D-A895-C66349ED28B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2755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B9AD61-7971-473D-A895-C66349ED28B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9318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B9AD61-7971-473D-A895-C66349ED28B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786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B9AD61-7971-473D-A895-C66349ED28B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4355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B9AD61-7971-473D-A895-C66349ED28B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016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PT" dirty="0" smtClean="0">
                <a:ea typeface="ＭＳ Ｐゴシック" pitchFamily="34" charset="-128"/>
              </a:rPr>
              <a:t>Missing pretty pictures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521551" indent="-20059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802386" indent="-16047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123340" indent="-16047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444295" indent="-16047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1765249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086204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2407158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2728112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36E7350E-5D13-42BE-B21D-F88987A85D93}" type="slidenum">
              <a:rPr lang="en-US" smtClean="0"/>
              <a:pPr eaLnBrk="1" hangingPunct="1">
                <a:defRPr/>
              </a:pPr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B9AD61-7971-473D-A895-C66349ED28BB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9785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B9AD61-7971-473D-A895-C66349ED28BB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8475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B9AD61-7971-473D-A895-C66349ED28BB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738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PT" smtClean="0">
                <a:ea typeface="ＭＳ Ｐゴシック" pitchFamily="34" charset="-128"/>
              </a:rPr>
              <a:t>If time allows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521551" indent="-20059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802386" indent="-16047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123340" indent="-16047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444295" indent="-16047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1765249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086204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2407158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2728112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4A1AE18D-19A2-4D13-A4AB-B78639C6FC6F}" type="slidenum">
              <a:rPr lang="en-US" smtClean="0"/>
              <a:pPr eaLnBrk="1" hangingPunct="1">
                <a:defRPr/>
              </a:pPr>
              <a:t>38</a:t>
            </a:fld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PT" smtClean="0">
              <a:ea typeface="ＭＳ Ｐゴシック" pitchFamily="34" charset="-128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521551" indent="-20059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802386" indent="-16047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123340" indent="-16047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444295" indent="-16047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1765249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086204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2407158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2728112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4E9293DD-213A-43A5-8714-2CBCCD408F9F}" type="slidenum">
              <a:rPr lang="en-US" smtClean="0"/>
              <a:pPr eaLnBrk="1" hangingPunct="1">
                <a:defRPr/>
              </a:pPr>
              <a:t>39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PT" dirty="0" smtClean="0">
                <a:solidFill>
                  <a:srgbClr val="000000"/>
                </a:solidFill>
                <a:latin typeface="+mn-lt"/>
                <a:ea typeface="ＭＳ Ｐゴシック" pitchFamily="34" charset="-128"/>
              </a:rPr>
              <a:t>Multitude of workarounds and added complexity</a:t>
            </a:r>
          </a:p>
          <a:p>
            <a:r>
              <a:rPr lang="pt-PT" dirty="0" smtClean="0">
                <a:solidFill>
                  <a:srgbClr val="000000"/>
                </a:solidFill>
                <a:latin typeface="+mn-lt"/>
                <a:ea typeface="ＭＳ Ｐゴシック" pitchFamily="34" charset="-128"/>
              </a:rPr>
              <a:t>Each platform with its own solution, workarounds and optimizations</a:t>
            </a:r>
          </a:p>
          <a:p>
            <a:r>
              <a:rPr lang="pt-PT" dirty="0" smtClean="0">
                <a:solidFill>
                  <a:srgbClr val="000000"/>
                </a:solidFill>
                <a:latin typeface="+mn-lt"/>
                <a:ea typeface="ＭＳ Ｐゴシック" pitchFamily="34" charset="-128"/>
              </a:rPr>
              <a:t>Performance cost</a:t>
            </a:r>
          </a:p>
          <a:p>
            <a:endParaRPr lang="pt-PT" dirty="0" smtClean="0">
              <a:solidFill>
                <a:srgbClr val="000000"/>
              </a:solidFill>
              <a:latin typeface="+mn-lt"/>
              <a:ea typeface="ＭＳ Ｐゴシック" pitchFamily="34" charset="-128"/>
            </a:endParaRPr>
          </a:p>
          <a:p>
            <a:r>
              <a:rPr lang="pt-PT" dirty="0" smtClean="0">
                <a:solidFill>
                  <a:srgbClr val="000000"/>
                </a:solidFill>
                <a:latin typeface="+mn-lt"/>
                <a:ea typeface="ＭＳ Ｐゴシック" pitchFamily="34" charset="-128"/>
              </a:rPr>
              <a:t>For current Gen, situation doens’t look promising...</a:t>
            </a:r>
          </a:p>
          <a:p>
            <a:endParaRPr lang="pt-PT" dirty="0" smtClean="0">
              <a:solidFill>
                <a:srgbClr val="000000"/>
              </a:solidFill>
              <a:latin typeface="+mn-lt"/>
              <a:ea typeface="ＭＳ Ｐゴシック" pitchFamily="34" charset="-128"/>
            </a:endParaRPr>
          </a:p>
          <a:p>
            <a:pPr eaLnBrk="1" hangingPunct="1"/>
            <a:r>
              <a:rPr lang="pt-PT" dirty="0" smtClean="0">
                <a:latin typeface="+mn-lt"/>
                <a:ea typeface="ＭＳ Ｐゴシック" pitchFamily="34" charset="-128"/>
              </a:rPr>
              <a:t>Minimal G-Buffer</a:t>
            </a:r>
          </a:p>
          <a:p>
            <a:pPr lvl="1" eaLnBrk="1" hangingPunct="1"/>
            <a:r>
              <a:rPr lang="pt-PT" dirty="0" smtClean="0">
                <a:latin typeface="+mn-lt"/>
                <a:ea typeface="ＭＳ Ｐゴシック" pitchFamily="34" charset="-128"/>
              </a:rPr>
              <a:t>RGBA8 World Space BF Normals + Glossiness</a:t>
            </a:r>
          </a:p>
          <a:p>
            <a:pPr lvl="1" eaLnBrk="1" hangingPunct="1"/>
            <a:r>
              <a:rPr lang="pt-PT" dirty="0" smtClean="0">
                <a:latin typeface="+mn-lt"/>
                <a:ea typeface="ＭＳ Ｐゴシック" pitchFamily="34" charset="-128"/>
              </a:rPr>
              <a:t>Readback Z24S8 Depth + Stencil for tagging interior areas</a:t>
            </a:r>
          </a:p>
          <a:p>
            <a:pPr eaLnBrk="1" hangingPunct="1"/>
            <a:r>
              <a:rPr lang="pt-PT" dirty="0" smtClean="0">
                <a:latin typeface="+mn-lt"/>
                <a:ea typeface="ＭＳ Ｐゴシック" pitchFamily="34" charset="-128"/>
              </a:rPr>
              <a:t>Deferred lighting buffers</a:t>
            </a:r>
          </a:p>
          <a:p>
            <a:pPr lvl="1" eaLnBrk="1" hangingPunct="1"/>
            <a:r>
              <a:rPr lang="pt-PT" dirty="0" smtClean="0">
                <a:latin typeface="+mn-lt"/>
                <a:ea typeface="ＭＳ Ｐゴシック" pitchFamily="34" charset="-128"/>
              </a:rPr>
              <a:t>Xbox 360: 2x RGB10F resolved to RGB10A2 for performance/memory</a:t>
            </a:r>
          </a:p>
          <a:p>
            <a:pPr lvl="1" eaLnBrk="1" hangingPunct="1"/>
            <a:r>
              <a:rPr lang="pt-PT" dirty="0" smtClean="0">
                <a:latin typeface="+mn-lt"/>
                <a:ea typeface="ＭＳ Ｐゴシック" pitchFamily="34" charset="-128"/>
              </a:rPr>
              <a:t>PS3: 2x RGBA8 encoded in RGBK</a:t>
            </a:r>
          </a:p>
          <a:p>
            <a:pPr lvl="1" eaLnBrk="1" hangingPunct="1"/>
            <a:r>
              <a:rPr lang="pt-PT" dirty="0" smtClean="0">
                <a:latin typeface="+mn-lt"/>
                <a:ea typeface="ＭＳ Ｐゴシック" pitchFamily="34" charset="-128"/>
              </a:rPr>
              <a:t>PC: 2x FP16</a:t>
            </a:r>
          </a:p>
          <a:p>
            <a:pPr eaLnBrk="1" hangingPunct="1"/>
            <a:r>
              <a:rPr lang="pt-PT" dirty="0" smtClean="0">
                <a:latin typeface="+mn-lt"/>
                <a:ea typeface="ＭＳ Ｐゴシック" pitchFamily="34" charset="-128"/>
              </a:rPr>
              <a:t>Scene buffer</a:t>
            </a:r>
          </a:p>
          <a:p>
            <a:pPr lvl="1" eaLnBrk="1" hangingPunct="1"/>
            <a:r>
              <a:rPr lang="pt-PT" dirty="0" smtClean="0">
                <a:latin typeface="+mn-lt"/>
                <a:ea typeface="ＭＳ Ｐゴシック" pitchFamily="34" charset="-128"/>
              </a:rPr>
              <a:t>X360: RGB10F resolved to FP16 for performance</a:t>
            </a:r>
          </a:p>
          <a:p>
            <a:pPr lvl="1" eaLnBrk="1" hangingPunct="1"/>
            <a:r>
              <a:rPr lang="pt-PT" dirty="0" smtClean="0">
                <a:latin typeface="+mn-lt"/>
                <a:ea typeface="ＭＳ Ｐゴシック" pitchFamily="34" charset="-128"/>
              </a:rPr>
              <a:t>PS3: RGBA8 encoded in RGBK for opaque, FP16 for transparents</a:t>
            </a:r>
          </a:p>
          <a:p>
            <a:pPr lvl="1" eaLnBrk="1" hangingPunct="1"/>
            <a:r>
              <a:rPr lang="pt-PT" dirty="0" smtClean="0">
                <a:latin typeface="+mn-lt"/>
                <a:ea typeface="ＭＳ Ｐゴシック" pitchFamily="34" charset="-128"/>
              </a:rPr>
              <a:t>PC: FP16</a:t>
            </a:r>
            <a:endParaRPr lang="en-US" dirty="0" smtClean="0">
              <a:latin typeface="+mn-lt"/>
              <a:ea typeface="ＭＳ Ｐゴシック" pitchFamily="34" charset="-128"/>
            </a:endParaRPr>
          </a:p>
          <a:p>
            <a:endParaRPr lang="pt-PT" dirty="0" smtClean="0">
              <a:solidFill>
                <a:srgbClr val="000000"/>
              </a:solidFill>
              <a:latin typeface="+mn-lt"/>
              <a:ea typeface="ＭＳ Ｐゴシック" pitchFamily="34" charset="-128"/>
            </a:endParaRPr>
          </a:p>
          <a:p>
            <a:r>
              <a:rPr lang="pt-PT" dirty="0" smtClean="0">
                <a:solidFill>
                  <a:srgbClr val="000000"/>
                </a:solidFill>
                <a:latin typeface="+mn-lt"/>
                <a:ea typeface="ＭＳ Ｐゴシック" pitchFamily="34" charset="-128"/>
              </a:rPr>
              <a:t>X360: 28 MB; PS3: 31.5MB; PC: 49 MB at 720p, 110 MB at 1080p and so on.</a:t>
            </a:r>
          </a:p>
          <a:p>
            <a:endParaRPr lang="pt-PT" dirty="0" smtClean="0">
              <a:solidFill>
                <a:srgbClr val="000000"/>
              </a:solidFill>
              <a:latin typeface="Myriad Pro" pitchFamily="34" charset="0"/>
              <a:ea typeface="ＭＳ Ｐゴシック" pitchFamily="34" charset="-128"/>
            </a:endParaRPr>
          </a:p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521551" indent="-20059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802386" indent="-16047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123340" indent="-16047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444295" indent="-16047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1765249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086204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2407158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2728112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99FE563C-DE06-4D53-8681-21D3A1EA9402}" type="slidenum">
              <a:rPr lang="en-US" smtClean="0"/>
              <a:pPr eaLnBrk="1" hangingPunct="1">
                <a:defRPr/>
              </a:pPr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B9AD61-7971-473D-A895-C66349ED28B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694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PT" dirty="0" smtClean="0">
                <a:solidFill>
                  <a:srgbClr val="000000"/>
                </a:solidFill>
                <a:latin typeface="+mn-lt"/>
                <a:ea typeface="ＭＳ Ｐゴシック" pitchFamily="34" charset="-128"/>
                <a:cs typeface="Arial" charset="0"/>
              </a:rPr>
              <a:t>Increasingly popularity since Crysis 1 and KZ2</a:t>
            </a:r>
          </a:p>
          <a:p>
            <a:r>
              <a:rPr lang="pt-PT" dirty="0" smtClean="0">
                <a:solidFill>
                  <a:srgbClr val="000000"/>
                </a:solidFill>
                <a:latin typeface="+mn-lt"/>
                <a:ea typeface="ＭＳ Ｐゴシック" pitchFamily="34" charset="-128"/>
                <a:cs typeface="Arial" charset="0"/>
              </a:rPr>
              <a:t>Aproximated as directional blur along screen space velocity vector</a:t>
            </a:r>
          </a:p>
          <a:p>
            <a:pPr lvl="1"/>
            <a:r>
              <a:rPr lang="pt-PT" dirty="0" smtClean="0">
                <a:solidFill>
                  <a:srgbClr val="000000"/>
                </a:solidFill>
                <a:latin typeface="+mn-lt"/>
                <a:ea typeface="ＭＳ Ｐゴシック" pitchFamily="34" charset="-128"/>
                <a:cs typeface="Arial" charset="0"/>
              </a:rPr>
              <a:t>Delta from prev/cur screen space position, per-pixel or per vertex </a:t>
            </a:r>
          </a:p>
          <a:p>
            <a:endParaRPr lang="pt-PT" dirty="0" smtClean="0">
              <a:solidFill>
                <a:srgbClr val="000000"/>
              </a:solidFill>
              <a:latin typeface="+mn-lt"/>
              <a:ea typeface="ＭＳ Ｐゴシック" pitchFamily="34" charset="-128"/>
              <a:cs typeface="Arial" charset="0"/>
            </a:endParaRPr>
          </a:p>
          <a:p>
            <a:r>
              <a:rPr lang="pt-PT" dirty="0" smtClean="0">
                <a:solidFill>
                  <a:srgbClr val="000000"/>
                </a:solidFill>
                <a:latin typeface="+mn-lt"/>
                <a:ea typeface="ＭＳ Ｐゴシック" pitchFamily="34" charset="-128"/>
                <a:cs typeface="Arial" charset="0"/>
              </a:rPr>
              <a:t>Added bonus: Great cinematic look</a:t>
            </a:r>
          </a:p>
          <a:p>
            <a:endParaRPr lang="pt-PT" dirty="0" smtClean="0">
              <a:solidFill>
                <a:srgbClr val="000000"/>
              </a:solidFill>
              <a:latin typeface="+mn-lt"/>
              <a:ea typeface="ＭＳ Ｐゴシック" pitchFamily="34" charset="-128"/>
              <a:cs typeface="Arial" charset="0"/>
            </a:endParaRPr>
          </a:p>
          <a:p>
            <a:r>
              <a:rPr lang="pt-PT" dirty="0" smtClean="0">
                <a:solidFill>
                  <a:srgbClr val="000000"/>
                </a:solidFill>
                <a:latin typeface="+mn-lt"/>
                <a:ea typeface="ＭＳ Ｐゴシック" pitchFamily="34" charset="-128"/>
                <a:cs typeface="Arial" charset="0"/>
              </a:rPr>
              <a:t>User for all platforms</a:t>
            </a: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521551" indent="-20059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802386" indent="-16047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123340" indent="-16047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444295" indent="-16047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1765249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086204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2407158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2728112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45A349AC-6E9C-47C1-9756-C7E80A494148}" type="slidenum">
              <a:rPr lang="en-US" smtClean="0"/>
              <a:pPr eaLnBrk="1" hangingPunct="1">
                <a:defRPr/>
              </a:pPr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B9AD61-7971-473D-A895-C66349ED28B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143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PT" dirty="0" smtClean="0">
                <a:ea typeface="ＭＳ Ｐゴシック" pitchFamily="34" charset="-128"/>
              </a:rPr>
              <a:t>Alternatively, the usual approach of rendering higher resolution and downscale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521551" indent="-20059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802386" indent="-16047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123340" indent="-16047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444295" indent="-16047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1765249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086204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2407158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2728112" indent="-160477" defTabSz="3209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C21BFCDE-75AD-4F10-9323-055A2F08B8D8}" type="slidenum">
              <a:rPr lang="en-US" smtClean="0"/>
              <a:pPr eaLnBrk="1" hangingPunct="1">
                <a:defRPr/>
              </a:pPr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B9AD61-7971-473D-A895-C66349ED28B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75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94242-0A9B-4978-8E09-7236BA516E5E}" type="datetime1">
              <a:rPr lang="en-US"/>
              <a:pPr>
                <a:defRPr/>
              </a:pPr>
              <a:t>9/16/2011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50583-2E12-4AA8-AF96-7C7F03D6EFA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331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B080D-CE36-4B85-977D-FD6B11CC85A3}" type="datetime1">
              <a:rPr lang="en-US"/>
              <a:pPr>
                <a:defRPr/>
              </a:pPr>
              <a:t>9/16/2011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2E05E-B120-49E5-9D58-9476C4A26C1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924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C5537-E2E4-47DB-AAFD-9FE9C9EA6203}" type="datetime1">
              <a:rPr lang="en-US"/>
              <a:pPr>
                <a:defRPr/>
              </a:pPr>
              <a:t>9/16/2011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46243-3DE3-4AE1-99B6-0C97AE1D46E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37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9A757-99E1-433B-A95F-E0F7A1E3F303}" type="datetime1">
              <a:rPr lang="en-US"/>
              <a:pPr>
                <a:defRPr/>
              </a:pPr>
              <a:t>9/16/2011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F69F5-DAA4-451E-BF38-FB674EEBD5B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496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14051-9545-4EB1-BE50-9C66D1B7EFA8}" type="datetime1">
              <a:rPr lang="en-US"/>
              <a:pPr>
                <a:defRPr/>
              </a:pPr>
              <a:t>9/16/2011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A44B8-194C-4748-B588-3E69383163E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58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8D19D-9B72-417A-9B9C-C8145A8AD9C5}" type="datetime1">
              <a:rPr lang="en-US"/>
              <a:pPr>
                <a:defRPr/>
              </a:pPr>
              <a:t>9/16/2011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194BE-3A61-4747-BFEE-CE3612E133A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934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457200" y="1200150"/>
            <a:ext cx="8229600" cy="3394710"/>
          </a:xfrm>
        </p:spPr>
        <p:txBody>
          <a:bodyPr/>
          <a:lstStyle>
            <a:lvl1pPr>
              <a:defRPr>
                <a:effectLst/>
              </a:defRPr>
            </a:lvl1pPr>
            <a:lvl2pPr>
              <a:defRPr>
                <a:effectLst/>
              </a:defRPr>
            </a:lvl2pPr>
            <a:lvl3pPr>
              <a:defRPr>
                <a:effectLst/>
              </a:defRPr>
            </a:lvl3pPr>
            <a:lvl4pPr>
              <a:defRPr>
                <a:effectLst/>
              </a:defRPr>
            </a:lvl4pPr>
            <a:lvl5pPr>
              <a:defRPr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50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DD6DF-9FBE-4A06-8857-18D89BD3F5FD}" type="datetime1">
              <a:rPr lang="en-US"/>
              <a:pPr>
                <a:defRPr/>
              </a:pPr>
              <a:t>9/16/2011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1706B-5EFF-42FA-AC28-940826F3AE0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08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fld id="{76D8A89F-27F3-466E-8D4F-61A5755B4F59}" type="datetime1">
              <a:rPr lang="en-US"/>
              <a:pPr>
                <a:defRPr/>
              </a:pPr>
              <a:t>9/16/2011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8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08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fld id="{D402A6CD-ED3F-4CFA-8F85-75995F3C139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Arial" pitchFamily="34" charset="0"/>
          <a:ea typeface="Arial" pitchFamily="34" charset="0"/>
          <a:cs typeface="Arial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-128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-128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-128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-128"/>
          <a:cs typeface="Arial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Arial" pitchFamily="34" charset="0"/>
          <a:ea typeface="ＭＳ Ｐゴシック" charset="-128"/>
          <a:cs typeface="Arial" pitchFamily="34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pitchFamily="34" charset="0"/>
          <a:ea typeface="ＭＳ Ｐゴシック" charset="-128"/>
          <a:cs typeface="Arial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ＭＳ Ｐゴシック" charset="-128"/>
          <a:cs typeface="Arial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Arial" pitchFamily="34" charset="0"/>
          <a:ea typeface="ＭＳ Ｐゴシック" charset="-128"/>
          <a:cs typeface="Arial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Arial" pitchFamily="34" charset="0"/>
          <a:ea typeface="ＭＳ Ｐゴシック" charset="-128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pitchFamily="-108" charset="0"/>
              </a:defRPr>
            </a:lvl1pPr>
          </a:lstStyle>
          <a:p>
            <a:pPr>
              <a:defRPr/>
            </a:pPr>
            <a:fld id="{7DF6FB25-9059-4091-8E6B-683C221CFF7D}" type="datetime1">
              <a:rPr lang="en-US">
                <a:ea typeface="ＭＳ Ｐゴシック" pitchFamily="-112" charset="-128"/>
              </a:rPr>
              <a:pPr>
                <a:defRPr/>
              </a:pPr>
              <a:t>9/16/2011</a:t>
            </a:fld>
            <a:endParaRPr lang="en-US">
              <a:ea typeface="ＭＳ Ｐゴシック" pitchFamily="-112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latin typeface="Calibri" pitchFamily="-108" charset="0"/>
              </a:defRPr>
            </a:lvl1pPr>
          </a:lstStyle>
          <a:p>
            <a:pPr>
              <a:defRPr/>
            </a:pPr>
            <a:endParaRPr lang="en-US">
              <a:ea typeface="ＭＳ Ｐゴシック" pitchFamily="-112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pitchFamily="-108" charset="0"/>
              </a:defRPr>
            </a:lvl1pPr>
          </a:lstStyle>
          <a:p>
            <a:pPr>
              <a:defRPr/>
            </a:pPr>
            <a:fld id="{24445E3B-2D74-4288-969E-728E980BC142}" type="slidenum">
              <a:rPr lang="en-US">
                <a:ea typeface="ＭＳ Ｐゴシック" pitchFamily="-112" charset="-128"/>
              </a:rPr>
              <a:pPr>
                <a:defRPr/>
              </a:pPr>
              <a:t>‹Nº›</a:t>
            </a:fld>
            <a:endParaRPr lang="en-US">
              <a:ea typeface="ＭＳ Ｐゴシック" pitchFamily="-112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Arial" pitchFamily="34" charset="0"/>
          <a:ea typeface="Arial" pitchFamily="34" charset="0"/>
          <a:cs typeface="Arial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-128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-128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-128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-128"/>
          <a:cs typeface="Arial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Arial" pitchFamily="34" charset="0"/>
          <a:ea typeface="ＭＳ Ｐゴシック" charset="-128"/>
          <a:cs typeface="Arial" pitchFamily="34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pitchFamily="34" charset="0"/>
          <a:ea typeface="ＭＳ Ｐゴシック" charset="-128"/>
          <a:cs typeface="Arial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ＭＳ Ｐゴシック" charset="-128"/>
          <a:cs typeface="Arial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Arial" pitchFamily="34" charset="0"/>
          <a:ea typeface="ＭＳ Ｐゴシック" charset="-128"/>
          <a:cs typeface="Arial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Arial" pitchFamily="34" charset="0"/>
          <a:ea typeface="ＭＳ Ｐゴシック" charset="-128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tiago@crytek.com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4"/>
          <p:cNvSpPr>
            <a:spLocks noGrp="1"/>
          </p:cNvSpPr>
          <p:nvPr>
            <p:ph type="ctrTitle"/>
          </p:nvPr>
        </p:nvSpPr>
        <p:spPr>
          <a:xfrm>
            <a:off x="685800" y="686160"/>
            <a:ext cx="7772400" cy="1602265"/>
          </a:xfrm>
        </p:spPr>
        <p:txBody>
          <a:bodyPr/>
          <a:lstStyle/>
          <a:p>
            <a:pPr algn="ctr"/>
            <a:r>
              <a:rPr lang="en-US" sz="4000" dirty="0" smtClean="0">
                <a:latin typeface="+mj-lt"/>
              </a:rPr>
              <a:t> Filtering Approaches for </a:t>
            </a:r>
            <a:br>
              <a:rPr lang="en-US" sz="4000" dirty="0" smtClean="0">
                <a:latin typeface="+mj-lt"/>
              </a:rPr>
            </a:br>
            <a:r>
              <a:rPr lang="en-US" sz="4000" dirty="0" smtClean="0">
                <a:latin typeface="+mj-lt"/>
              </a:rPr>
              <a:t>Real-Time Anti-Aliasing </a:t>
            </a:r>
            <a:endParaRPr lang="en-US" sz="4000" dirty="0" smtClean="0">
              <a:latin typeface="+mj-lt"/>
              <a:cs typeface="Arial" charset="0"/>
            </a:endParaRPr>
          </a:p>
        </p:txBody>
      </p:sp>
      <p:pic>
        <p:nvPicPr>
          <p:cNvPr id="263170" name="Picture 2" descr="http://sis.siggraph.org/OPAL/Themes/SIS/2011/src/downloads/c96-f96_3-a257-representative_image-v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53961" y="2217513"/>
            <a:ext cx="2836079" cy="2039937"/>
          </a:xfrm>
          <a:prstGeom prst="rect">
            <a:avLst/>
          </a:prstGeom>
          <a:noFill/>
        </p:spPr>
      </p:pic>
      <p:sp>
        <p:nvSpPr>
          <p:cNvPr id="10" name="9 Rectángulo"/>
          <p:cNvSpPr/>
          <p:nvPr/>
        </p:nvSpPr>
        <p:spPr>
          <a:xfrm>
            <a:off x="8206740" y="0"/>
            <a:ext cx="937260" cy="7027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5" name="2 Título"/>
          <p:cNvSpPr txBox="1">
            <a:spLocks/>
          </p:cNvSpPr>
          <p:nvPr/>
        </p:nvSpPr>
        <p:spPr bwMode="auto">
          <a:xfrm>
            <a:off x="438123" y="4324287"/>
            <a:ext cx="8229600" cy="730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s-ES_tradnl" dirty="0" smtClean="0">
                <a:solidFill>
                  <a:prstClr val="black"/>
                </a:solidFill>
                <a:latin typeface="Myriad Pro"/>
                <a:ea typeface="Arial" pitchFamily="34" charset="0"/>
                <a:cs typeface="Arial" pitchFamily="34" charset="0"/>
              </a:rPr>
              <a:t>http://</a:t>
            </a:r>
            <a:r>
              <a:rPr lang="es-ES_tradnl" dirty="0" err="1" smtClean="0">
                <a:solidFill>
                  <a:prstClr val="black"/>
                </a:solidFill>
                <a:latin typeface="Myriad Pro"/>
                <a:ea typeface="Arial" pitchFamily="34" charset="0"/>
                <a:cs typeface="Arial" pitchFamily="34" charset="0"/>
              </a:rPr>
              <a:t>www.iryoku.com</a:t>
            </a:r>
            <a:r>
              <a:rPr lang="es-ES_tradnl" dirty="0" smtClean="0">
                <a:solidFill>
                  <a:prstClr val="black"/>
                </a:solidFill>
                <a:latin typeface="Myriad Pro"/>
                <a:ea typeface="Arial" pitchFamily="34" charset="0"/>
                <a:cs typeface="Arial" pitchFamily="34" charset="0"/>
              </a:rPr>
              <a:t>/</a:t>
            </a:r>
            <a:r>
              <a:rPr lang="es-ES_tradnl" dirty="0" err="1" smtClean="0">
                <a:solidFill>
                  <a:prstClr val="black"/>
                </a:solidFill>
                <a:latin typeface="Myriad Pro"/>
                <a:ea typeface="Arial" pitchFamily="34" charset="0"/>
                <a:cs typeface="Arial" pitchFamily="34" charset="0"/>
              </a:rPr>
              <a:t>aacourse</a:t>
            </a:r>
            <a:r>
              <a:rPr lang="es-ES_tradnl" dirty="0" smtClean="0">
                <a:solidFill>
                  <a:prstClr val="black"/>
                </a:solidFill>
                <a:latin typeface="Myriad Pro"/>
                <a:ea typeface="Arial" pitchFamily="34" charset="0"/>
                <a:cs typeface="Arial" pitchFamily="34" charset="0"/>
              </a:rPr>
              <a:t>/</a:t>
            </a:r>
            <a:endParaRPr lang="es-ES" dirty="0">
              <a:solidFill>
                <a:prstClr val="black"/>
              </a:solidFill>
              <a:latin typeface="Myriad Pro"/>
              <a:ea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16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16_a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Content Placeholder 2"/>
          <p:cNvSpPr>
            <a:spLocks noGrp="1"/>
          </p:cNvSpPr>
          <p:nvPr>
            <p:ph sz="quarter" idx="10"/>
          </p:nvPr>
        </p:nvSpPr>
        <p:spPr>
          <a:xfrm>
            <a:off x="211138" y="4476750"/>
            <a:ext cx="5983287" cy="541338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ea typeface="ＭＳ Ｐゴシック" pitchFamily="34" charset="-128"/>
                <a:cs typeface="Arial" charset="0"/>
              </a:rPr>
              <a:t>16x SSAA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/>
          </p:cNvGraphicFramePr>
          <p:nvPr/>
        </p:nvGraphicFramePr>
        <p:xfrm>
          <a:off x="2495550" y="3065463"/>
          <a:ext cx="3714750" cy="1100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9" name="Acrobat Document" r:id="rId5" imgW="6429164" imgH="1885950" progId="AcroExch.Document.7">
                  <p:embed/>
                </p:oleObj>
              </mc:Choice>
              <mc:Fallback>
                <p:oleObj name="Acrobat Document" r:id="rId5" imgW="6429164" imgH="1885950" progId="AcroExch.Document.7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5550" y="3065463"/>
                        <a:ext cx="3714750" cy="1100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>
                <a:solidFill>
                  <a:srgbClr val="000000"/>
                </a:solidFill>
                <a:latin typeface="Myriad Pro" pitchFamily="34" charset="0"/>
                <a:cs typeface="Arial" charset="0"/>
              </a:rPr>
              <a:t>Distribute A-Buffer SSAA Overframes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70000"/>
            <a:ext cx="8229600" cy="3713163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pt-PT" dirty="0" smtClean="0">
                <a:solidFill>
                  <a:srgbClr val="000000"/>
                </a:solidFill>
                <a:latin typeface="Myriad Pro" pitchFamily="34" charset="0"/>
              </a:rPr>
              <a:t>Running at 60 fps ?</a:t>
            </a:r>
          </a:p>
          <a:p>
            <a:pPr lvl="1">
              <a:defRPr/>
            </a:pPr>
            <a:r>
              <a:rPr lang="pt-PT" dirty="0" smtClean="0">
                <a:solidFill>
                  <a:srgbClr val="000000"/>
                </a:solidFill>
                <a:latin typeface="Myriad Pro" pitchFamily="34" charset="0"/>
              </a:rPr>
              <a:t>Add sub-pixel jitter to camera frustum every frame</a:t>
            </a:r>
          </a:p>
          <a:p>
            <a:pPr lvl="1">
              <a:defRPr/>
            </a:pPr>
            <a:r>
              <a:rPr lang="pt-PT" dirty="0" smtClean="0">
                <a:solidFill>
                  <a:srgbClr val="000000"/>
                </a:solidFill>
                <a:latin typeface="Myriad Pro" pitchFamily="34" charset="0"/>
              </a:rPr>
              <a:t>Store previous/current frame and linear blend them</a:t>
            </a:r>
          </a:p>
          <a:p>
            <a:pPr lvl="1">
              <a:defRPr/>
            </a:pPr>
            <a:r>
              <a:rPr lang="pt-PT" dirty="0" smtClean="0">
                <a:solidFill>
                  <a:srgbClr val="000000"/>
                </a:solidFill>
                <a:latin typeface="Myriad Pro" pitchFamily="34" charset="0"/>
              </a:rPr>
              <a:t>Light-speed 2x SSAA: ~0.5 ms on current consoles</a:t>
            </a:r>
          </a:p>
          <a:p>
            <a:pPr lvl="1">
              <a:defRPr/>
            </a:pPr>
            <a:r>
              <a:rPr lang="pt-PT" dirty="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2 frames </a:t>
            </a:r>
            <a:r>
              <a:rPr lang="pt-PT" dirty="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  <a:sym typeface="Wingdings" pitchFamily="2" charset="2"/>
              </a:rPr>
              <a:t> </a:t>
            </a:r>
            <a:r>
              <a:rPr lang="pt-PT" dirty="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2x SSAA, 4 frames </a:t>
            </a:r>
            <a:r>
              <a:rPr lang="pt-PT" dirty="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  <a:sym typeface="Wingdings" pitchFamily="2" charset="2"/>
              </a:rPr>
              <a:t></a:t>
            </a:r>
            <a:r>
              <a:rPr lang="pt-PT" dirty="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 4x SSAA, etc</a:t>
            </a:r>
            <a:endParaRPr lang="en-US" dirty="0" smtClean="0">
              <a:solidFill>
                <a:srgbClr val="000000"/>
              </a:solidFill>
              <a:latin typeface="Myriad Pro" pitchFamily="34" charset="0"/>
              <a:ea typeface="ＭＳ Ｐゴシック" pitchFamily="34" charset="-128"/>
              <a:cs typeface="Arial" charset="0"/>
            </a:endParaRPr>
          </a:p>
          <a:p>
            <a:pPr lvl="1">
              <a:defRPr/>
            </a:pPr>
            <a:endParaRPr lang="pt-PT" dirty="0" smtClean="0">
              <a:solidFill>
                <a:srgbClr val="000000"/>
              </a:solidFill>
              <a:latin typeface="Myriad Pro" pitchFamily="34" charset="0"/>
            </a:endParaRPr>
          </a:p>
          <a:p>
            <a:pPr>
              <a:buFont typeface="Arial" charset="0"/>
              <a:buNone/>
              <a:defRPr/>
            </a:pPr>
            <a:endParaRPr lang="pt-PT" dirty="0" smtClean="0">
              <a:solidFill>
                <a:srgbClr val="000000"/>
              </a:solidFill>
              <a:latin typeface="Myriad Pro" pitchFamily="34" charset="0"/>
            </a:endParaRPr>
          </a:p>
          <a:p>
            <a:pPr>
              <a:buFont typeface="Arial" charset="0"/>
              <a:buNone/>
              <a:defRPr/>
            </a:pPr>
            <a:endParaRPr lang="pt-PT" dirty="0" smtClean="0">
              <a:solidFill>
                <a:srgbClr val="000000"/>
              </a:solidFill>
              <a:latin typeface="Myriad Pro" pitchFamily="34" charset="0"/>
            </a:endParaRPr>
          </a:p>
          <a:p>
            <a:pPr>
              <a:defRPr/>
            </a:pPr>
            <a:r>
              <a:rPr lang="pt-PT" dirty="0" smtClean="0">
                <a:solidFill>
                  <a:srgbClr val="000000"/>
                </a:solidFill>
                <a:latin typeface="Myriad Pro" pitchFamily="34" charset="0"/>
              </a:rPr>
              <a:t>But... not many reach 60 fps on consoles</a:t>
            </a:r>
          </a:p>
          <a:p>
            <a:pPr lvl="1">
              <a:defRPr/>
            </a:pPr>
            <a:r>
              <a:rPr lang="pt-PT" dirty="0" smtClean="0">
                <a:solidFill>
                  <a:srgbClr val="000000"/>
                </a:solidFill>
                <a:latin typeface="Myriad Pro" pitchFamily="34" charset="0"/>
              </a:rPr>
              <a:t>Lower fps </a:t>
            </a:r>
            <a:r>
              <a:rPr lang="pt-PT" dirty="0" smtClean="0">
                <a:solidFill>
                  <a:srgbClr val="000000"/>
                </a:solidFill>
                <a:latin typeface="Myriad Pro" pitchFamily="34" charset="0"/>
                <a:sym typeface="Wingdings" pitchFamily="2" charset="2"/>
              </a:rPr>
              <a:t>results in extremelly noticeable image ghosting</a:t>
            </a:r>
            <a:endParaRPr lang="pt-PT" dirty="0" smtClean="0">
              <a:solidFill>
                <a:srgbClr val="000000"/>
              </a:solidFill>
              <a:latin typeface="Myriad Pro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ScreenShot018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Content Placeholder 2"/>
          <p:cNvSpPr>
            <a:spLocks noGrp="1"/>
          </p:cNvSpPr>
          <p:nvPr>
            <p:ph sz="quarter" idx="10"/>
          </p:nvPr>
        </p:nvSpPr>
        <p:spPr>
          <a:xfrm>
            <a:off x="211138" y="4476750"/>
            <a:ext cx="6418262" cy="541338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ea typeface="ＭＳ Ｐゴシック" pitchFamily="34" charset="-128"/>
                <a:cs typeface="Arial" charset="0"/>
              </a:rPr>
              <a:t>Linear blending =&gt; ghosting at low fps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900" smtClean="0">
                <a:solidFill>
                  <a:srgbClr val="000000"/>
                </a:solidFill>
                <a:latin typeface="Myriad Pro" pitchFamily="34" charset="0"/>
                <a:cs typeface="Arial" charset="0"/>
              </a:rPr>
              <a:t>Minimizing Artifacts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sz="quarter" idx="10"/>
          </p:nvPr>
        </p:nvSpPr>
        <p:spPr>
          <a:xfrm>
            <a:off x="206375" y="1200150"/>
            <a:ext cx="8667750" cy="3394075"/>
          </a:xfrm>
        </p:spPr>
        <p:txBody>
          <a:bodyPr/>
          <a:lstStyle/>
          <a:p>
            <a:pPr>
              <a:defRPr/>
            </a:pPr>
            <a:r>
              <a:rPr lang="pt-PT" sz="2400" dirty="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Improving blending: Reprojection</a:t>
            </a:r>
          </a:p>
          <a:p>
            <a:pPr lvl="1">
              <a:defRPr/>
            </a:pPr>
            <a:r>
              <a:rPr lang="pt-PT" sz="2000" dirty="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Velocity vector fetches from previous frame sub-sample target</a:t>
            </a:r>
          </a:p>
          <a:p>
            <a:pPr lvl="1">
              <a:defRPr/>
            </a:pPr>
            <a:r>
              <a:rPr lang="pt-PT" sz="2000" dirty="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Exactly same as in TAA (but single tap)</a:t>
            </a:r>
          </a:p>
          <a:p>
            <a:pPr>
              <a:defRPr/>
            </a:pPr>
            <a:r>
              <a:rPr lang="pt-PT" sz="2400" dirty="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Deformable geometry slightly more expensive to handle</a:t>
            </a:r>
          </a:p>
          <a:p>
            <a:pPr lvl="1">
              <a:defRPr/>
            </a:pPr>
            <a:r>
              <a:rPr lang="pt-PT" sz="2000" dirty="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Output pixel velocity into a render target</a:t>
            </a:r>
          </a:p>
          <a:p>
            <a:pPr lvl="1">
              <a:defRPr/>
            </a:pPr>
            <a:r>
              <a:rPr lang="pt-PT" sz="2000" dirty="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Could not affort for vegetatio</a:t>
            </a:r>
            <a:r>
              <a:rPr lang="pt-PT" sz="1800" dirty="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n</a:t>
            </a:r>
          </a:p>
          <a:p>
            <a:pPr marL="457200" lvl="1" indent="0">
              <a:buFont typeface="Arial" charset="0"/>
              <a:buNone/>
              <a:defRPr/>
            </a:pPr>
            <a:endParaRPr lang="pt-PT" sz="1800" dirty="0" smtClean="0">
              <a:solidFill>
                <a:srgbClr val="000000"/>
              </a:solidFill>
              <a:latin typeface="Myriad Pro" pitchFamily="34" charset="0"/>
              <a:ea typeface="ＭＳ Ｐゴシック" pitchFamily="34" charset="-128"/>
              <a:cs typeface="Arial" charset="0"/>
            </a:endParaRPr>
          </a:p>
          <a:p>
            <a:pPr>
              <a:defRPr/>
            </a:pPr>
            <a:r>
              <a:rPr lang="pt-PT" sz="2400" dirty="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Problem: Disocluded regions ghosting</a:t>
            </a:r>
            <a:endParaRPr lang="pt-PT" dirty="0">
              <a:solidFill>
                <a:srgbClr val="000000"/>
              </a:solidFill>
              <a:latin typeface="Myriad Pro" pitchFamily="34" charset="0"/>
              <a:ea typeface="ＭＳ Ｐゴシック" pitchFamily="34" charset="-128"/>
              <a:cs typeface="Arial" charset="0"/>
            </a:endParaRPr>
          </a:p>
          <a:p>
            <a:pPr lvl="1">
              <a:defRPr/>
            </a:pPr>
            <a:endParaRPr lang="pt-PT" sz="2000" dirty="0" smtClean="0">
              <a:solidFill>
                <a:srgbClr val="000000"/>
              </a:solidFill>
              <a:latin typeface="Myriad Pro" pitchFamily="34" charset="0"/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ScreenShot018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Content Placeholder 2"/>
          <p:cNvSpPr>
            <a:spLocks noGrp="1"/>
          </p:cNvSpPr>
          <p:nvPr>
            <p:ph sz="quarter" idx="10"/>
          </p:nvPr>
        </p:nvSpPr>
        <p:spPr>
          <a:xfrm>
            <a:off x="211138" y="4476750"/>
            <a:ext cx="5983287" cy="541338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ea typeface="ＭＳ Ｐゴシック" pitchFamily="34" charset="-128"/>
                <a:cs typeface="Arial" charset="0"/>
              </a:rPr>
              <a:t>Using reprojection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900" smtClean="0">
                <a:solidFill>
                  <a:srgbClr val="000000"/>
                </a:solidFill>
                <a:latin typeface="Myriad Pro" pitchFamily="34" charset="0"/>
                <a:cs typeface="Arial" charset="0"/>
              </a:rPr>
              <a:t>Minimizing Artifacts (2)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sz="quarter" idx="10"/>
          </p:nvPr>
        </p:nvSpPr>
        <p:spPr>
          <a:xfrm>
            <a:off x="206375" y="1112838"/>
            <a:ext cx="8667750" cy="3394075"/>
          </a:xfrm>
        </p:spPr>
        <p:txBody>
          <a:bodyPr/>
          <a:lstStyle/>
          <a:p>
            <a:r>
              <a:rPr lang="pt-PT" sz="240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Disable blending if ||V|| &gt; 0?</a:t>
            </a:r>
          </a:p>
          <a:p>
            <a:pPr lvl="1"/>
            <a:r>
              <a:rPr lang="pt-PT" sz="200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Very rare the case when player not moving</a:t>
            </a:r>
          </a:p>
          <a:p>
            <a:pPr lvl="1"/>
            <a:r>
              <a:rPr lang="pt-PT" sz="200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And we still want AA during camera movement</a:t>
            </a:r>
          </a:p>
          <a:p>
            <a:r>
              <a:rPr lang="pt-PT" sz="240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Weighting using color/edge tagging ?</a:t>
            </a:r>
            <a:endParaRPr lang="pt-PT" sz="2000" smtClean="0">
              <a:solidFill>
                <a:srgbClr val="000000"/>
              </a:solidFill>
              <a:latin typeface="Myriad Pro" pitchFamily="34" charset="0"/>
              <a:ea typeface="ＭＳ Ｐゴシック" pitchFamily="34" charset="-128"/>
              <a:cs typeface="Arial" charset="0"/>
            </a:endParaRPr>
          </a:p>
          <a:p>
            <a:pPr lvl="1"/>
            <a:r>
              <a:rPr lang="pt-PT" sz="200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Sub-pixel/hi frequency detail results in noticeable schimering</a:t>
            </a:r>
          </a:p>
          <a:p>
            <a:pPr>
              <a:lnSpc>
                <a:spcPct val="150000"/>
              </a:lnSpc>
            </a:pPr>
            <a:r>
              <a:rPr lang="pt-PT" sz="240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Reprojection range clamping</a:t>
            </a:r>
            <a:endParaRPr lang="pt-PT" smtClean="0">
              <a:solidFill>
                <a:srgbClr val="000000"/>
              </a:solidFill>
              <a:latin typeface="Myriad Pro" pitchFamily="34" charset="0"/>
              <a:ea typeface="ＭＳ Ｐゴシック" pitchFamily="34" charset="-128"/>
              <a:cs typeface="Arial" charset="0"/>
            </a:endParaRPr>
          </a:p>
          <a:p>
            <a:pPr lvl="1"/>
            <a:r>
              <a:rPr lang="pt-PT" sz="180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Pixel weight proportional to reprojection limit</a:t>
            </a:r>
          </a:p>
          <a:p>
            <a:pPr lvl="2"/>
            <a:r>
              <a:rPr lang="pt-PT" sz="160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Eg:  fBlendW =  saturate( 1 - (fVLen / fVMaxLen) )</a:t>
            </a:r>
          </a:p>
          <a:p>
            <a:pPr lvl="1"/>
            <a:r>
              <a:rPr lang="pt-PT" sz="180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Coarse Depth stored in sub-sample buffer alpha channel</a:t>
            </a:r>
          </a:p>
          <a:p>
            <a:pPr lvl="2"/>
            <a:r>
              <a:rPr lang="pt-PT" sz="160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Mask out if fVLen &gt; fMaxVThreshold and fCurrD &gt; fPrevD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ScreenShot019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Content Placeholder 2"/>
          <p:cNvSpPr>
            <a:spLocks noGrp="1"/>
          </p:cNvSpPr>
          <p:nvPr>
            <p:ph sz="quarter" idx="10"/>
          </p:nvPr>
        </p:nvSpPr>
        <p:spPr>
          <a:xfrm>
            <a:off x="211138" y="4476750"/>
            <a:ext cx="6629400" cy="541338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ea typeface="ＭＳ Ｐゴシック" pitchFamily="34" charset="-128"/>
                <a:cs typeface="Arial" charset="0"/>
              </a:rPr>
              <a:t>Clamped reprojection </a:t>
            </a:r>
            <a:r>
              <a:rPr lang="pt-PT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ea typeface="ＭＳ Ｐゴシック" pitchFamily="34" charset="-128"/>
                <a:cs typeface="Arial" charset="0"/>
              </a:rPr>
              <a:t>(used in Crysis2)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900" smtClean="0">
                <a:solidFill>
                  <a:srgbClr val="000000"/>
                </a:solidFill>
                <a:latin typeface="Myriad Pro" pitchFamily="34" charset="0"/>
                <a:cs typeface="Arial" charset="0"/>
              </a:rPr>
              <a:t>Minimizing Artifacts (3)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sz="quarter" idx="10"/>
          </p:nvPr>
        </p:nvSpPr>
        <p:spPr>
          <a:xfrm>
            <a:off x="206375" y="1200150"/>
            <a:ext cx="8667750" cy="3394075"/>
          </a:xfrm>
        </p:spPr>
        <p:txBody>
          <a:bodyPr/>
          <a:lstStyle/>
          <a:p>
            <a:r>
              <a:rPr lang="pt-PT" sz="240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Store ||V|| in sub-sample buffer alpha channel</a:t>
            </a:r>
          </a:p>
          <a:p>
            <a:pPr lvl="1"/>
            <a:r>
              <a:rPr lang="pt-PT" sz="200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Weight: abs(fPrevLenV – fCurrLenV) / fVMaxLen</a:t>
            </a:r>
          </a:p>
        </p:txBody>
      </p:sp>
      <p:pic>
        <p:nvPicPr>
          <p:cNvPr id="4" name="Picture 3" descr="ScreenShot018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6575" y="2076450"/>
            <a:ext cx="5187950" cy="29194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ScreenShot018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Content Placeholder 2"/>
          <p:cNvSpPr>
            <a:spLocks noGrp="1"/>
          </p:cNvSpPr>
          <p:nvPr>
            <p:ph sz="quarter" idx="10"/>
          </p:nvPr>
        </p:nvSpPr>
        <p:spPr>
          <a:xfrm>
            <a:off x="211138" y="4476750"/>
            <a:ext cx="8369300" cy="541338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ea typeface="ＭＳ Ｐゴシック" pitchFamily="34" charset="-128"/>
                <a:cs typeface="Arial" charset="0"/>
              </a:rPr>
              <a:t>Clamped reprojection + Velocity weighting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>
                <a:solidFill>
                  <a:srgbClr val="000000"/>
                </a:solidFill>
                <a:latin typeface="Myriad Pro" pitchFamily="34" charset="0"/>
                <a:cs typeface="Arial" charset="0"/>
              </a:rPr>
              <a:t>Example Code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sz="quarter" idx="10"/>
          </p:nvPr>
        </p:nvSpPr>
        <p:spPr>
          <a:xfrm>
            <a:off x="327025" y="1063625"/>
            <a:ext cx="8567738" cy="372745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z="900" b="1" dirty="0" smtClean="0">
                <a:latin typeface="Arial" charset="0"/>
                <a:ea typeface="ＭＳ Ｐゴシック" pitchFamily="34" charset="-128"/>
                <a:cs typeface="Arial" charset="0"/>
              </a:rPr>
              <a:t>		</a:t>
            </a:r>
            <a:r>
              <a:rPr lang="en-US" sz="900" b="1" dirty="0" smtClean="0">
                <a:solidFill>
                  <a:srgbClr val="0000FF"/>
                </a:solidFill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float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 </a:t>
            </a:r>
            <a:r>
              <a:rPr lang="en-US" sz="900" b="1" dirty="0" err="1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fDepth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 = </a:t>
            </a:r>
            <a:r>
              <a:rPr lang="en-US" sz="900" b="1" dirty="0" err="1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GetLinearDepth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(</a:t>
            </a:r>
            <a:r>
              <a:rPr lang="en-US" sz="900" b="1" dirty="0" err="1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sDepth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, </a:t>
            </a:r>
            <a:r>
              <a:rPr lang="en-US" sz="900" b="1" dirty="0" err="1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tcBase.xy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 );</a:t>
            </a:r>
          </a:p>
          <a:p>
            <a:pPr>
              <a:buFont typeface="Arial" charset="0"/>
              <a:buNone/>
            </a:pP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		</a:t>
            </a:r>
            <a:r>
              <a:rPr lang="en-US" sz="900" b="1" dirty="0" smtClean="0">
                <a:solidFill>
                  <a:srgbClr val="0000FF"/>
                </a:solidFill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float3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 </a:t>
            </a:r>
            <a:r>
              <a:rPr lang="en-US" sz="900" b="1" dirty="0" err="1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vPosWS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 = </a:t>
            </a:r>
            <a:r>
              <a:rPr lang="en-US" sz="900" b="1" dirty="0" err="1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WorldViewPos.xyz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 + </a:t>
            </a:r>
            <a:r>
              <a:rPr lang="en-US" sz="900" b="1" dirty="0" err="1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IN.vCam.xyz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 * </a:t>
            </a:r>
            <a:r>
              <a:rPr lang="en-US" sz="900" b="1" dirty="0" err="1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fDepth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;</a:t>
            </a:r>
          </a:p>
          <a:p>
            <a:pPr>
              <a:buFont typeface="Arial" charset="0"/>
              <a:buNone/>
            </a:pPr>
            <a:endParaRPr lang="en-US" sz="900" b="1" dirty="0" smtClean="0">
              <a:latin typeface="Courier New" pitchFamily="49" charset="0"/>
              <a:ea typeface="ＭＳ Ｐゴシック" pitchFamily="34" charset="-128"/>
              <a:cs typeface="Courier New" pitchFamily="49" charset="0"/>
            </a:endParaRPr>
          </a:p>
          <a:p>
            <a:pPr>
              <a:buFont typeface="Arial" charset="0"/>
              <a:buNone/>
            </a:pP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		</a:t>
            </a:r>
            <a:r>
              <a:rPr lang="en-US" sz="900" b="1" dirty="0" smtClean="0">
                <a:solidFill>
                  <a:srgbClr val="0000FF"/>
                </a:solidFill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float4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 </a:t>
            </a:r>
            <a:r>
              <a:rPr lang="en-US" sz="900" b="1" dirty="0" err="1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vPrevPos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 = </a:t>
            </a:r>
            <a:r>
              <a:rPr lang="en-US" sz="900" b="1" dirty="0" err="1" smtClean="0">
                <a:solidFill>
                  <a:srgbClr val="0000FF"/>
                </a:solidFill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mul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(</a:t>
            </a:r>
            <a:r>
              <a:rPr lang="en-US" sz="900" b="1" dirty="0" err="1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mViewProjPrev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, </a:t>
            </a:r>
            <a:r>
              <a:rPr lang="en-US" sz="900" b="1" dirty="0" smtClean="0">
                <a:solidFill>
                  <a:srgbClr val="0000FF"/>
                </a:solidFill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float4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(</a:t>
            </a:r>
            <a:r>
              <a:rPr lang="en-US" sz="900" b="1" dirty="0" err="1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vPosWS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, 1.0 ));</a:t>
            </a:r>
          </a:p>
          <a:p>
            <a:pPr>
              <a:buFont typeface="Arial" charset="0"/>
              <a:buNone/>
            </a:pP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	  </a:t>
            </a:r>
            <a:r>
              <a:rPr lang="en-US" sz="900" b="1" dirty="0" err="1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vPrevPos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 /= </a:t>
            </a:r>
            <a:r>
              <a:rPr lang="en-US" sz="900" b="1" dirty="0" err="1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vPrevPos.w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;</a:t>
            </a:r>
          </a:p>
          <a:p>
            <a:pPr>
              <a:buFont typeface="Arial" charset="0"/>
              <a:buNone/>
            </a:pP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		</a:t>
            </a:r>
          </a:p>
          <a:p>
            <a:pPr>
              <a:buFont typeface="Arial" charset="0"/>
              <a:buNone/>
            </a:pP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		</a:t>
            </a:r>
            <a:r>
              <a:rPr lang="en-US" sz="900" b="1" dirty="0" smtClean="0">
                <a:solidFill>
                  <a:srgbClr val="0000FF"/>
                </a:solidFill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float2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 </a:t>
            </a:r>
            <a:r>
              <a:rPr lang="en-US" sz="900" b="1" dirty="0" err="1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vVelocity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 = </a:t>
            </a:r>
            <a:r>
              <a:rPr lang="en-US" sz="900" b="1" dirty="0" err="1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vPrevPos.xy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 - </a:t>
            </a:r>
            <a:r>
              <a:rPr lang="en-US" sz="900" b="1" dirty="0" err="1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tcBase.xy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;</a:t>
            </a:r>
          </a:p>
          <a:p>
            <a:pPr>
              <a:buFont typeface="Arial" charset="0"/>
              <a:buNone/>
            </a:pP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		</a:t>
            </a:r>
            <a:r>
              <a:rPr lang="en-US" sz="900" b="1" dirty="0" smtClean="0">
                <a:solidFill>
                  <a:srgbClr val="0000FF"/>
                </a:solidFill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half4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 </a:t>
            </a:r>
            <a:r>
              <a:rPr lang="en-US" sz="900" b="1" dirty="0" err="1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cObjVelocityParams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 = </a:t>
            </a:r>
            <a:r>
              <a:rPr lang="en-US" sz="900" b="1" dirty="0" smtClean="0">
                <a:solidFill>
                  <a:srgbClr val="0000FF"/>
                </a:solidFill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tex2D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(</a:t>
            </a:r>
            <a:r>
              <a:rPr lang="en-US" sz="900" b="1" dirty="0" err="1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sObjVelocity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, </a:t>
            </a:r>
            <a:r>
              <a:rPr lang="en-US" sz="900" b="1" dirty="0" err="1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tcBase.xy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) ;</a:t>
            </a:r>
          </a:p>
          <a:p>
            <a:pPr>
              <a:buFont typeface="Arial" charset="0"/>
              <a:buNone/>
            </a:pP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		</a:t>
            </a:r>
            <a:r>
              <a:rPr lang="en-US" sz="900" b="1" dirty="0" smtClean="0">
                <a:solidFill>
                  <a:srgbClr val="0000FF"/>
                </a:solidFill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half2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 </a:t>
            </a:r>
            <a:r>
              <a:rPr lang="en-US" sz="900" b="1" dirty="0" err="1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vObjVelocity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 = </a:t>
            </a:r>
            <a:r>
              <a:rPr lang="en-US" sz="900" b="1" dirty="0" err="1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DecodeMotionVector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( </a:t>
            </a:r>
            <a:r>
              <a:rPr lang="en-US" sz="900" b="1" dirty="0" err="1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cObjVelocityParams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 );</a:t>
            </a:r>
          </a:p>
          <a:p>
            <a:pPr>
              <a:buFont typeface="Arial" charset="0"/>
              <a:buNone/>
            </a:pPr>
            <a:endParaRPr lang="en-US" sz="900" b="1" dirty="0" smtClean="0">
              <a:latin typeface="Courier New" pitchFamily="49" charset="0"/>
              <a:ea typeface="ＭＳ Ｐゴシック" pitchFamily="34" charset="-128"/>
              <a:cs typeface="Courier New" pitchFamily="49" charset="0"/>
            </a:endParaRPr>
          </a:p>
          <a:p>
            <a:pPr>
              <a:buFont typeface="Arial" charset="0"/>
              <a:buNone/>
            </a:pP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		</a:t>
            </a:r>
            <a:r>
              <a:rPr lang="en-US" sz="900" b="1" dirty="0" err="1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vVelocity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 = </a:t>
            </a:r>
            <a:r>
              <a:rPr lang="en-US" sz="900" b="1" dirty="0" err="1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cObjVelocityParams.w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? </a:t>
            </a:r>
            <a:r>
              <a:rPr lang="en-US" sz="900" b="1" dirty="0" err="1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vObjVelocity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 : </a:t>
            </a:r>
            <a:r>
              <a:rPr lang="en-US" sz="900" b="1" dirty="0" err="1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vVelocity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;</a:t>
            </a:r>
          </a:p>
          <a:p>
            <a:pPr>
              <a:buFont typeface="Arial" charset="0"/>
              <a:buNone/>
            </a:pP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		</a:t>
            </a:r>
            <a:r>
              <a:rPr lang="en-US" sz="900" b="1" dirty="0" smtClean="0">
                <a:solidFill>
                  <a:srgbClr val="0000FF"/>
                </a:solidFill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float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 </a:t>
            </a:r>
            <a:r>
              <a:rPr lang="en-US" sz="900" b="1" dirty="0" err="1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fVLenSq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 = </a:t>
            </a:r>
            <a:r>
              <a:rPr lang="en-US" sz="900" b="1" dirty="0" smtClean="0">
                <a:solidFill>
                  <a:srgbClr val="0000FF"/>
                </a:solidFill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dot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(</a:t>
            </a:r>
            <a:r>
              <a:rPr lang="en-US" sz="900" b="1" dirty="0" err="1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vVelocity.xy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, </a:t>
            </a:r>
            <a:r>
              <a:rPr lang="en-US" sz="900" b="1" dirty="0" err="1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vVelocity.xy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) + 1e-6f;</a:t>
            </a:r>
          </a:p>
          <a:p>
            <a:pPr>
              <a:buFont typeface="Arial" charset="0"/>
              <a:buNone/>
            </a:pP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		</a:t>
            </a:r>
            <a:r>
              <a:rPr lang="en-US" sz="900" b="1" dirty="0" err="1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vVelocity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 /= </a:t>
            </a:r>
            <a:r>
              <a:rPr lang="en-US" sz="900" b="1" dirty="0" err="1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fVLenSq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;</a:t>
            </a:r>
          </a:p>
          <a:p>
            <a:pPr>
              <a:buFont typeface="Arial" charset="0"/>
              <a:buNone/>
            </a:pPr>
            <a:endParaRPr lang="en-US" sz="900" b="1" dirty="0" smtClean="0">
              <a:latin typeface="Courier New" pitchFamily="49" charset="0"/>
              <a:ea typeface="ＭＳ Ｐゴシック" pitchFamily="34" charset="-128"/>
              <a:cs typeface="Courier New" pitchFamily="49" charset="0"/>
            </a:endParaRPr>
          </a:p>
          <a:p>
            <a:pPr>
              <a:buFont typeface="Arial" charset="0"/>
              <a:buNone/>
            </a:pP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		</a:t>
            </a:r>
            <a:r>
              <a:rPr lang="en-US" sz="900" b="1" dirty="0" smtClean="0">
                <a:solidFill>
                  <a:srgbClr val="0000FF"/>
                </a:solidFill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half4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 </a:t>
            </a:r>
            <a:r>
              <a:rPr lang="en-US" sz="900" b="1" dirty="0" err="1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cCurr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 = </a:t>
            </a:r>
            <a:r>
              <a:rPr lang="en-US" sz="900" b="1" dirty="0" smtClean="0">
                <a:solidFill>
                  <a:srgbClr val="0000FF"/>
                </a:solidFill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tex2D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(</a:t>
            </a:r>
            <a:r>
              <a:rPr lang="en-US" sz="900" b="1" dirty="0" err="1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sCurrFrame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, </a:t>
            </a:r>
            <a:r>
              <a:rPr lang="en-US" sz="900" b="1" dirty="0" err="1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tcBase.xy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)</a:t>
            </a:r>
          </a:p>
          <a:p>
            <a:pPr>
              <a:buFont typeface="Arial" charset="0"/>
              <a:buNone/>
            </a:pP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		</a:t>
            </a:r>
            <a:r>
              <a:rPr lang="en-US" sz="900" b="1" dirty="0" smtClean="0">
                <a:solidFill>
                  <a:srgbClr val="0000FF"/>
                </a:solidFill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half4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 </a:t>
            </a:r>
            <a:r>
              <a:rPr lang="en-US" sz="900" b="1" dirty="0" err="1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cPrev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 = </a:t>
            </a:r>
            <a:r>
              <a:rPr lang="en-US" sz="900" b="1" dirty="0" smtClean="0">
                <a:solidFill>
                  <a:srgbClr val="0000FF"/>
                </a:solidFill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tex2D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(</a:t>
            </a:r>
            <a:r>
              <a:rPr lang="en-US" sz="900" b="1" dirty="0" err="1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sPrevFrame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, </a:t>
            </a:r>
            <a:r>
              <a:rPr lang="en-US" sz="900" b="1" dirty="0" err="1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tcBase.xy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 + </a:t>
            </a:r>
            <a:r>
              <a:rPr lang="en-US" sz="900" b="1" dirty="0" err="1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vVelocity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 * </a:t>
            </a:r>
            <a:r>
              <a:rPr lang="en-US" sz="900" b="1" dirty="0" smtClean="0">
                <a:solidFill>
                  <a:srgbClr val="0000FF"/>
                </a:solidFill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min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(</a:t>
            </a:r>
            <a:r>
              <a:rPr lang="en-US" sz="900" b="1" dirty="0" err="1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fVLenSq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, </a:t>
            </a:r>
            <a:r>
              <a:rPr lang="en-US" sz="900" b="1" dirty="0" err="1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fVMaxLen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) );</a:t>
            </a:r>
          </a:p>
          <a:p>
            <a:pPr>
              <a:buFont typeface="Arial" charset="0"/>
              <a:buNone/>
            </a:pPr>
            <a:endParaRPr lang="en-US" sz="900" b="1" dirty="0" smtClean="0">
              <a:latin typeface="Courier New" pitchFamily="49" charset="0"/>
              <a:ea typeface="ＭＳ Ｐゴシック" pitchFamily="34" charset="-128"/>
              <a:cs typeface="Courier New" pitchFamily="49" charset="0"/>
            </a:endParaRPr>
          </a:p>
          <a:p>
            <a:pPr>
              <a:buFont typeface="Arial" charset="0"/>
              <a:buNone/>
            </a:pP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		</a:t>
            </a:r>
            <a:r>
              <a:rPr lang="en-US" sz="900" b="1" dirty="0" smtClean="0">
                <a:solidFill>
                  <a:srgbClr val="0000FF"/>
                </a:solidFill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half </a:t>
            </a:r>
            <a:r>
              <a:rPr lang="en-US" sz="900" b="1" dirty="0" err="1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fBlendW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 = 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0.5 - 0.5 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* </a:t>
            </a:r>
            <a:r>
              <a:rPr lang="en-US" sz="900" b="1" dirty="0" smtClean="0">
                <a:solidFill>
                  <a:srgbClr val="0000FF"/>
                </a:solidFill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saturate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(</a:t>
            </a:r>
            <a:r>
              <a:rPr lang="en-US" sz="900" b="1" dirty="0" err="1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fVLenSq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 / </a:t>
            </a:r>
            <a:r>
              <a:rPr lang="en-US" sz="900" b="1" dirty="0" err="1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fVMaxLen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 );</a:t>
            </a:r>
          </a:p>
          <a:p>
            <a:pPr>
              <a:buFont typeface="Arial" charset="0"/>
              <a:buNone/>
            </a:pPr>
            <a:r>
              <a:rPr lang="en-US" sz="900" b="1" dirty="0" smtClean="0">
                <a:solidFill>
                  <a:srgbClr val="0000FF"/>
                </a:solidFill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		</a:t>
            </a:r>
            <a:r>
              <a:rPr lang="en-US" sz="900" b="1" dirty="0" err="1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fBlendW</a:t>
            </a:r>
            <a:r>
              <a:rPr lang="en-US" sz="900" b="1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 </a:t>
            </a:r>
            <a:r>
              <a:rPr lang="en-US" sz="900" b="1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*= </a:t>
            </a:r>
            <a:r>
              <a:rPr lang="en-US" sz="900" b="1" smtClean="0">
                <a:solidFill>
                  <a:srgbClr val="0000FF"/>
                </a:solidFill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saturate</a:t>
            </a:r>
            <a:r>
              <a:rPr lang="en-US" sz="900" b="1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(1 - 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(</a:t>
            </a:r>
            <a:r>
              <a:rPr lang="en-US" sz="900" b="1" dirty="0" smtClean="0">
                <a:solidFill>
                  <a:srgbClr val="0000FF"/>
                </a:solidFill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abs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(</a:t>
            </a:r>
            <a:r>
              <a:rPr lang="en-US" sz="900" b="1" dirty="0" err="1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cCurr.a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 – </a:t>
            </a:r>
            <a:r>
              <a:rPr lang="en-US" sz="900" b="1" dirty="0" err="1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cPrev.a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) * </a:t>
            </a:r>
            <a:r>
              <a:rPr lang="en-US" sz="900" b="1" dirty="0" err="1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fVWeightScale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  );</a:t>
            </a:r>
          </a:p>
          <a:p>
            <a:pPr>
              <a:buFont typeface="Arial" charset="0"/>
              <a:buNone/>
            </a:pP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	</a:t>
            </a:r>
          </a:p>
          <a:p>
            <a:pPr>
              <a:buFont typeface="Arial" charset="0"/>
              <a:buNone/>
            </a:pP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		</a:t>
            </a:r>
            <a:r>
              <a:rPr lang="en-US" sz="900" b="1" dirty="0" err="1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OUT.Color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 = </a:t>
            </a:r>
            <a:r>
              <a:rPr lang="en-US" sz="900" b="1" dirty="0" smtClean="0">
                <a:solidFill>
                  <a:srgbClr val="0000FF"/>
                </a:solidFill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lerp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(</a:t>
            </a:r>
            <a:r>
              <a:rPr lang="en-US" sz="900" b="1" dirty="0" err="1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cCurr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, </a:t>
            </a:r>
            <a:r>
              <a:rPr lang="en-US" sz="900" b="1" dirty="0" err="1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cPrev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, </a:t>
            </a:r>
            <a:r>
              <a:rPr lang="en-US" sz="900" b="1" dirty="0" err="1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fBlendW</a:t>
            </a:r>
            <a:r>
              <a:rPr lang="en-US" sz="900" b="1" dirty="0" smtClean="0"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);</a:t>
            </a:r>
          </a:p>
          <a:p>
            <a:pPr>
              <a:buFont typeface="Arial" charset="0"/>
              <a:buNone/>
            </a:pPr>
            <a:endParaRPr lang="pt-PT" sz="900" dirty="0" smtClean="0">
              <a:solidFill>
                <a:srgbClr val="000000"/>
              </a:solidFill>
              <a:latin typeface="Myriad Pro" pitchFamily="34" charset="0"/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4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algn="ctr">
              <a:defRPr/>
            </a:pPr>
            <a:r>
              <a:rPr lang="en-US" sz="1800" b="0" i="1" dirty="0" smtClean="0">
                <a:latin typeface="+mj-lt"/>
              </a:rPr>
              <a:t>Filtering Approaches for Real-Time Anti-Aliasing </a:t>
            </a:r>
            <a:r>
              <a:rPr lang="en-US" sz="1800" i="1" dirty="0" smtClean="0">
                <a:latin typeface="+mj-lt"/>
              </a:rPr>
              <a:t/>
            </a:r>
            <a:br>
              <a:rPr lang="en-US" sz="1800" i="1" dirty="0" smtClean="0">
                <a:latin typeface="+mj-lt"/>
              </a:rPr>
            </a:br>
            <a:r>
              <a:rPr lang="en-US" dirty="0" err="1" smtClean="0">
                <a:latin typeface="+mj-lt"/>
                <a:cs typeface="Arial" charset="0"/>
              </a:rPr>
              <a:t>Anti-Aliasing</a:t>
            </a:r>
            <a:r>
              <a:rPr lang="en-US" dirty="0" smtClean="0">
                <a:latin typeface="+mj-lt"/>
                <a:cs typeface="Arial" charset="0"/>
              </a:rPr>
              <a:t> Methods in </a:t>
            </a:r>
            <a:r>
              <a:rPr lang="en-US" dirty="0" err="1" smtClean="0">
                <a:latin typeface="+mj-lt"/>
                <a:cs typeface="Arial" charset="0"/>
              </a:rPr>
              <a:t>CryENGINE</a:t>
            </a:r>
            <a:r>
              <a:rPr lang="en-US" dirty="0" smtClean="0">
                <a:latin typeface="+mj-lt"/>
                <a:cs typeface="Arial" charset="0"/>
              </a:rPr>
              <a:t> 3</a:t>
            </a:r>
            <a:br>
              <a:rPr lang="en-US" dirty="0" smtClean="0">
                <a:latin typeface="+mj-lt"/>
                <a:cs typeface="Arial" charset="0"/>
              </a:rPr>
            </a:br>
            <a:endParaRPr lang="en-US" dirty="0" smtClean="0">
              <a:latin typeface="+mj-lt"/>
              <a:cs typeface="Arial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838325"/>
          </a:xfrm>
        </p:spPr>
        <p:txBody>
          <a:bodyPr/>
          <a:lstStyle/>
          <a:p>
            <a:pPr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Tiago Sousa</a:t>
            </a:r>
            <a:b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R&amp;D Principal Graphics Engineer</a:t>
            </a:r>
          </a:p>
          <a:p>
            <a:pPr>
              <a:defRPr/>
            </a:pP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Crytek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>
              <a:defRPr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tiago@crytek.com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>
                <a:solidFill>
                  <a:srgbClr val="000000"/>
                </a:solidFill>
                <a:latin typeface="Myriad Pro" pitchFamily="34" charset="0"/>
                <a:cs typeface="Arial" charset="0"/>
              </a:rPr>
              <a:t>2x Quincunx SSAA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00150"/>
            <a:ext cx="8229600" cy="3394075"/>
          </a:xfrm>
        </p:spPr>
        <p:txBody>
          <a:bodyPr/>
          <a:lstStyle/>
          <a:p>
            <a:r>
              <a:rPr lang="pt-PT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Improving quality with 2 sub-samples</a:t>
            </a:r>
          </a:p>
          <a:p>
            <a:pPr lvl="1"/>
            <a:r>
              <a:rPr lang="pt-PT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Bilinear fetch to one of sub-samples</a:t>
            </a:r>
          </a:p>
          <a:p>
            <a:pPr lvl="1"/>
            <a:r>
              <a:rPr lang="pt-PT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“Aproximate” 4x SSAA</a:t>
            </a:r>
          </a:p>
          <a:p>
            <a:endParaRPr lang="pt-PT" smtClean="0">
              <a:solidFill>
                <a:srgbClr val="000000"/>
              </a:solidFill>
              <a:latin typeface="Myriad Pro" pitchFamily="34" charset="0"/>
              <a:ea typeface="ＭＳ Ｐゴシック" pitchFamily="34" charset="-128"/>
              <a:cs typeface="Arial" charset="0"/>
            </a:endParaRPr>
          </a:p>
          <a:p>
            <a:endParaRPr lang="en-US" smtClean="0">
              <a:solidFill>
                <a:srgbClr val="000000"/>
              </a:solidFill>
              <a:latin typeface="Myriad Pro" pitchFamily="34" charset="0"/>
              <a:ea typeface="ＭＳ Ｐゴシック" pitchFamily="34" charset="-128"/>
              <a:cs typeface="Arial" charset="0"/>
            </a:endParaRPr>
          </a:p>
        </p:txBody>
      </p:sp>
      <p:pic>
        <p:nvPicPr>
          <p:cNvPr id="21508" name="Picture 3" descr="quincunx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8" y="2870200"/>
            <a:ext cx="4976812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>
                <a:solidFill>
                  <a:srgbClr val="000000"/>
                </a:solidFill>
                <a:latin typeface="Myriad Pro" pitchFamily="34" charset="0"/>
                <a:cs typeface="Arial" charset="0"/>
              </a:rPr>
              <a:t>2x Quincunx SSAA</a:t>
            </a:r>
          </a:p>
        </p:txBody>
      </p:sp>
      <p:pic>
        <p:nvPicPr>
          <p:cNvPr id="22531" name="Content Placeholder 17" descr="no_aa.jpg"/>
          <p:cNvPicPr>
            <a:picLocks noGrp="1" noChangeAspect="1"/>
          </p:cNvPicPr>
          <p:nvPr>
            <p:ph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77"/>
          <a:stretch>
            <a:fillRect/>
          </a:stretch>
        </p:blipFill>
        <p:spPr>
          <a:xfrm>
            <a:off x="195263" y="1201738"/>
            <a:ext cx="2879725" cy="3571875"/>
          </a:xfrm>
        </p:spPr>
      </p:pic>
      <p:pic>
        <p:nvPicPr>
          <p:cNvPr id="22532" name="Picture 18" descr="2a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77"/>
          <a:stretch>
            <a:fillRect/>
          </a:stretch>
        </p:blipFill>
        <p:spPr bwMode="auto">
          <a:xfrm>
            <a:off x="3132138" y="1201738"/>
            <a:ext cx="2881312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19" descr="2aa_qq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77"/>
          <a:stretch>
            <a:fillRect/>
          </a:stretch>
        </p:blipFill>
        <p:spPr bwMode="auto">
          <a:xfrm>
            <a:off x="6057900" y="1200150"/>
            <a:ext cx="287972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215900"/>
            <a:ext cx="8229600" cy="857250"/>
          </a:xfrm>
        </p:spPr>
        <p:txBody>
          <a:bodyPr/>
          <a:lstStyle/>
          <a:p>
            <a:pPr algn="ctr"/>
            <a:r>
              <a:rPr lang="en-US" smtClean="0">
                <a:solidFill>
                  <a:srgbClr val="000000"/>
                </a:solidFill>
                <a:latin typeface="Myriad Pro" pitchFamily="34" charset="0"/>
                <a:cs typeface="Arial" charset="0"/>
              </a:rPr>
              <a:t>Distributed A-Buffer SSAA: Caveats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00150"/>
            <a:ext cx="8567738" cy="3394075"/>
          </a:xfrm>
        </p:spPr>
        <p:txBody>
          <a:bodyPr/>
          <a:lstStyle/>
          <a:p>
            <a:r>
              <a:rPr lang="pt-PT" sz="240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Not temporally stable</a:t>
            </a:r>
          </a:p>
          <a:p>
            <a:pPr lvl="1"/>
            <a:r>
              <a:rPr lang="pt-PT" sz="200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No AA on disocluded regions</a:t>
            </a:r>
          </a:p>
          <a:p>
            <a:pPr lvl="1"/>
            <a:r>
              <a:rPr lang="pt-PT" sz="200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Input signal changes (color/lighting), no robust solution yet</a:t>
            </a:r>
          </a:p>
          <a:p>
            <a:r>
              <a:rPr lang="pt-PT" sz="240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Alpha blending problematic</a:t>
            </a:r>
            <a:endParaRPr lang="pt-PT" sz="2000" smtClean="0">
              <a:solidFill>
                <a:srgbClr val="000000"/>
              </a:solidFill>
              <a:latin typeface="Myriad Pro" pitchFamily="34" charset="0"/>
              <a:ea typeface="ＭＳ Ｐゴシック" pitchFamily="34" charset="-128"/>
              <a:cs typeface="Arial" charset="0"/>
            </a:endParaRPr>
          </a:p>
          <a:p>
            <a:pPr lvl="1"/>
            <a:r>
              <a:rPr lang="pt-PT" sz="200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Withouth OIT, only possible to handle correctly for first hit</a:t>
            </a:r>
          </a:p>
          <a:p>
            <a:pPr lvl="1"/>
            <a:r>
              <a:rPr lang="pt-PT" sz="200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Additional overhead</a:t>
            </a:r>
          </a:p>
          <a:p>
            <a:r>
              <a:rPr lang="pt-PT" sz="240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Multi-GPU</a:t>
            </a:r>
          </a:p>
          <a:p>
            <a:pPr lvl="1"/>
            <a:r>
              <a:rPr lang="pt-PT" sz="200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Additional frame latency to address</a:t>
            </a:r>
          </a:p>
          <a:p>
            <a:pPr lvl="1"/>
            <a:r>
              <a:rPr lang="pt-PT" sz="200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For Crysis 2, we switched to Nvidia’s FXAA when in MGPU	</a:t>
            </a:r>
          </a:p>
          <a:p>
            <a:pPr lvl="2"/>
            <a:r>
              <a:rPr lang="pt-PT" sz="180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Schimering was again, biggest complain from MGPU users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>
                <a:solidFill>
                  <a:srgbClr val="000000"/>
                </a:solidFill>
                <a:latin typeface="Myriad Pro" pitchFamily="34" charset="0"/>
                <a:cs typeface="Arial" charset="0"/>
              </a:rPr>
              <a:t>Future Work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00150"/>
            <a:ext cx="8229600" cy="3394075"/>
          </a:xfrm>
        </p:spPr>
        <p:txBody>
          <a:bodyPr/>
          <a:lstStyle/>
          <a:p>
            <a:r>
              <a:rPr lang="pt-PT" sz="240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SSAA combo with post processed AA</a:t>
            </a:r>
          </a:p>
          <a:p>
            <a:pPr lvl="1"/>
            <a:r>
              <a:rPr lang="pt-PT" sz="200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Maybe similarly to DLAA: horizontal/vertical edges, blend taps</a:t>
            </a:r>
          </a:p>
          <a:p>
            <a:pPr lvl="2"/>
            <a:r>
              <a:rPr lang="pt-PT" sz="160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This means at least 4 additional taps</a:t>
            </a:r>
          </a:p>
          <a:p>
            <a:pPr lvl="1"/>
            <a:r>
              <a:rPr lang="pt-PT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AA on disocluded regions</a:t>
            </a:r>
          </a:p>
          <a:p>
            <a:pPr lvl="2"/>
            <a:endParaRPr lang="pt-PT" sz="1600" smtClean="0">
              <a:solidFill>
                <a:srgbClr val="000000"/>
              </a:solidFill>
              <a:latin typeface="Myriad Pro" pitchFamily="34" charset="0"/>
              <a:ea typeface="ＭＳ Ｐゴシック" pitchFamily="34" charset="-128"/>
              <a:cs typeface="Arial" charset="0"/>
            </a:endParaRPr>
          </a:p>
          <a:p>
            <a:pPr lvl="1"/>
            <a:endParaRPr lang="pt-PT" sz="2000" smtClean="0">
              <a:solidFill>
                <a:srgbClr val="000000"/>
              </a:solidFill>
              <a:latin typeface="Myriad Pro" pitchFamily="34" charset="0"/>
              <a:ea typeface="ＭＳ Ｐゴシック" pitchFamily="34" charset="-128"/>
              <a:cs typeface="Arial" charset="0"/>
            </a:endParaRPr>
          </a:p>
          <a:p>
            <a:pPr lvl="2">
              <a:buFont typeface="Arial" charset="0"/>
              <a:buNone/>
            </a:pPr>
            <a:endParaRPr lang="pt-PT" smtClean="0">
              <a:solidFill>
                <a:srgbClr val="000000"/>
              </a:solidFill>
              <a:latin typeface="Myriad Pro" pitchFamily="34" charset="0"/>
              <a:ea typeface="ＭＳ Ｐゴシック" pitchFamily="34" charset="-128"/>
              <a:cs typeface="Arial" charset="0"/>
            </a:endParaRPr>
          </a:p>
          <a:p>
            <a:pPr lvl="1"/>
            <a:endParaRPr lang="pt-PT" smtClean="0">
              <a:solidFill>
                <a:srgbClr val="000000"/>
              </a:solidFill>
              <a:latin typeface="Myriad Pro" pitchFamily="34" charset="0"/>
              <a:ea typeface="ＭＳ Ｐゴシック" pitchFamily="34" charset="-128"/>
              <a:cs typeface="Arial" charset="0"/>
            </a:endParaRPr>
          </a:p>
          <a:p>
            <a:pPr lvl="1"/>
            <a:endParaRPr lang="pt-PT" smtClean="0">
              <a:solidFill>
                <a:srgbClr val="000000"/>
              </a:solidFill>
              <a:latin typeface="Myriad Pro" pitchFamily="34" charset="0"/>
              <a:ea typeface="ＭＳ Ｐゴシック" pitchFamily="34" charset="-128"/>
              <a:cs typeface="Arial" charset="0"/>
            </a:endParaRPr>
          </a:p>
        </p:txBody>
      </p:sp>
      <p:pic>
        <p:nvPicPr>
          <p:cNvPr id="4" name="Picture 3" descr="ScreenShot002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3100" y="2746375"/>
            <a:ext cx="5187950" cy="23193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4" descr="noa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cs typeface="Arial" charset="0"/>
              </a:rPr>
              <a:t>No AA</a:t>
            </a: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  <a:cs typeface="Arial" charset="0"/>
            </a:endParaRPr>
          </a:p>
        </p:txBody>
      </p:sp>
      <p:sp>
        <p:nvSpPr>
          <p:cNvPr id="25604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063625"/>
            <a:ext cx="8229600" cy="3530600"/>
          </a:xfrm>
        </p:spPr>
        <p:txBody>
          <a:bodyPr/>
          <a:lstStyle/>
          <a:p>
            <a:pPr lvl="2">
              <a:buFont typeface="Arial" charset="0"/>
              <a:buNone/>
            </a:pPr>
            <a:endParaRPr lang="pt-PT" smtClean="0">
              <a:solidFill>
                <a:srgbClr val="000000"/>
              </a:solidFill>
              <a:latin typeface="Myriad Pro" pitchFamily="34" charset="0"/>
              <a:ea typeface="ＭＳ Ｐゴシック" pitchFamily="34" charset="-128"/>
              <a:cs typeface="Arial" charset="0"/>
            </a:endParaRPr>
          </a:p>
          <a:p>
            <a:pPr lvl="1"/>
            <a:endParaRPr lang="pt-PT" smtClean="0">
              <a:solidFill>
                <a:srgbClr val="000000"/>
              </a:solidFill>
              <a:latin typeface="Myriad Pro" pitchFamily="34" charset="0"/>
              <a:ea typeface="ＭＳ Ｐゴシック" pitchFamily="34" charset="-128"/>
              <a:cs typeface="Arial" charset="0"/>
            </a:endParaRPr>
          </a:p>
          <a:p>
            <a:pPr lvl="1"/>
            <a:endParaRPr lang="pt-PT" smtClean="0">
              <a:solidFill>
                <a:srgbClr val="000000"/>
              </a:solidFill>
              <a:latin typeface="Myriad Pro" pitchFamily="34" charset="0"/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2xssa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cs typeface="Arial" charset="0"/>
              </a:rPr>
              <a:t>2x SSAA</a:t>
            </a: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  <a:cs typeface="Arial" charset="0"/>
            </a:endParaRPr>
          </a:p>
        </p:txBody>
      </p:sp>
      <p:sp>
        <p:nvSpPr>
          <p:cNvPr id="26628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063625"/>
            <a:ext cx="8229600" cy="3530600"/>
          </a:xfrm>
        </p:spPr>
        <p:txBody>
          <a:bodyPr/>
          <a:lstStyle/>
          <a:p>
            <a:pPr lvl="2">
              <a:buFont typeface="Arial" charset="0"/>
              <a:buNone/>
            </a:pPr>
            <a:endParaRPr lang="pt-PT" smtClean="0">
              <a:solidFill>
                <a:srgbClr val="000000"/>
              </a:solidFill>
              <a:latin typeface="Myriad Pro" pitchFamily="34" charset="0"/>
              <a:ea typeface="ＭＳ Ｐゴシック" pitchFamily="34" charset="-128"/>
              <a:cs typeface="Arial" charset="0"/>
            </a:endParaRPr>
          </a:p>
          <a:p>
            <a:pPr lvl="1"/>
            <a:endParaRPr lang="pt-PT" smtClean="0">
              <a:solidFill>
                <a:srgbClr val="000000"/>
              </a:solidFill>
              <a:latin typeface="Myriad Pro" pitchFamily="34" charset="0"/>
              <a:ea typeface="ＭＳ Ｐゴシック" pitchFamily="34" charset="-128"/>
              <a:cs typeface="Arial" charset="0"/>
            </a:endParaRPr>
          </a:p>
          <a:p>
            <a:pPr lvl="1"/>
            <a:endParaRPr lang="pt-PT" smtClean="0">
              <a:solidFill>
                <a:srgbClr val="000000"/>
              </a:solidFill>
              <a:latin typeface="Myriad Pro" pitchFamily="34" charset="0"/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2xssaa_quincunx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cs typeface="Arial" charset="0"/>
              </a:rPr>
              <a:t>2x Quincunx SSAA</a:t>
            </a: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  <a:cs typeface="Arial" charset="0"/>
            </a:endParaRPr>
          </a:p>
        </p:txBody>
      </p:sp>
      <p:sp>
        <p:nvSpPr>
          <p:cNvPr id="27652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063625"/>
            <a:ext cx="8229600" cy="3530600"/>
          </a:xfrm>
        </p:spPr>
        <p:txBody>
          <a:bodyPr/>
          <a:lstStyle/>
          <a:p>
            <a:pPr lvl="2">
              <a:buFont typeface="Arial" charset="0"/>
              <a:buNone/>
            </a:pPr>
            <a:endParaRPr lang="pt-PT" smtClean="0">
              <a:solidFill>
                <a:srgbClr val="000000"/>
              </a:solidFill>
              <a:latin typeface="Myriad Pro" pitchFamily="34" charset="0"/>
              <a:ea typeface="ＭＳ Ｐゴシック" pitchFamily="34" charset="-128"/>
              <a:cs typeface="Arial" charset="0"/>
            </a:endParaRPr>
          </a:p>
          <a:p>
            <a:pPr lvl="1"/>
            <a:endParaRPr lang="pt-PT" smtClean="0">
              <a:solidFill>
                <a:srgbClr val="000000"/>
              </a:solidFill>
              <a:latin typeface="Myriad Pro" pitchFamily="34" charset="0"/>
              <a:ea typeface="ＭＳ Ｐゴシック" pitchFamily="34" charset="-128"/>
              <a:cs typeface="Arial" charset="0"/>
            </a:endParaRPr>
          </a:p>
          <a:p>
            <a:pPr lvl="1"/>
            <a:endParaRPr lang="pt-PT" smtClean="0">
              <a:solidFill>
                <a:srgbClr val="000000"/>
              </a:solidFill>
              <a:latin typeface="Myriad Pro" pitchFamily="34" charset="0"/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4xssaa_noed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063625"/>
            <a:ext cx="8229600" cy="3530600"/>
          </a:xfrm>
        </p:spPr>
        <p:txBody>
          <a:bodyPr/>
          <a:lstStyle/>
          <a:p>
            <a:pPr lvl="2">
              <a:buFont typeface="Arial" charset="0"/>
              <a:buNone/>
            </a:pPr>
            <a:endParaRPr lang="pt-PT" smtClean="0">
              <a:solidFill>
                <a:srgbClr val="000000"/>
              </a:solidFill>
              <a:latin typeface="Myriad Pro" pitchFamily="34" charset="0"/>
              <a:ea typeface="ＭＳ Ｐゴシック" pitchFamily="34" charset="-128"/>
              <a:cs typeface="Arial" charset="0"/>
            </a:endParaRPr>
          </a:p>
          <a:p>
            <a:pPr lvl="1"/>
            <a:endParaRPr lang="pt-PT" smtClean="0">
              <a:solidFill>
                <a:srgbClr val="000000"/>
              </a:solidFill>
              <a:latin typeface="Myriad Pro" pitchFamily="34" charset="0"/>
              <a:ea typeface="ＭＳ Ｐゴシック" pitchFamily="34" charset="-128"/>
              <a:cs typeface="Arial" charset="0"/>
            </a:endParaRPr>
          </a:p>
          <a:p>
            <a:pPr lvl="1"/>
            <a:endParaRPr lang="pt-PT" smtClean="0">
              <a:solidFill>
                <a:srgbClr val="000000"/>
              </a:solidFill>
              <a:latin typeface="Myriad Pro" pitchFamily="34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cs typeface="Arial" charset="0"/>
              </a:rPr>
              <a:t>4x SSAA</a:t>
            </a: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6" descr="4xssaa_ed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063625"/>
            <a:ext cx="8229600" cy="3530600"/>
          </a:xfrm>
        </p:spPr>
        <p:txBody>
          <a:bodyPr/>
          <a:lstStyle/>
          <a:p>
            <a:pPr lvl="2">
              <a:buFont typeface="Arial" charset="0"/>
              <a:buNone/>
            </a:pPr>
            <a:endParaRPr lang="pt-PT" smtClean="0">
              <a:solidFill>
                <a:srgbClr val="000000"/>
              </a:solidFill>
              <a:latin typeface="Myriad Pro" pitchFamily="34" charset="0"/>
              <a:ea typeface="ＭＳ Ｐゴシック" pitchFamily="34" charset="-128"/>
              <a:cs typeface="Arial" charset="0"/>
            </a:endParaRPr>
          </a:p>
          <a:p>
            <a:pPr lvl="1"/>
            <a:endParaRPr lang="pt-PT" smtClean="0">
              <a:solidFill>
                <a:srgbClr val="000000"/>
              </a:solidFill>
              <a:latin typeface="Myriad Pro" pitchFamily="34" charset="0"/>
              <a:ea typeface="ＭＳ Ｐゴシック" pitchFamily="34" charset="-128"/>
              <a:cs typeface="Arial" charset="0"/>
            </a:endParaRPr>
          </a:p>
          <a:p>
            <a:pPr lvl="1"/>
            <a:endParaRPr lang="pt-PT" smtClean="0">
              <a:solidFill>
                <a:srgbClr val="000000"/>
              </a:solidFill>
              <a:latin typeface="Myriad Pro" pitchFamily="34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cs typeface="Arial" charset="0"/>
              </a:rPr>
              <a:t>4x SSAA + EdgeAA</a:t>
            </a: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01_noa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063625"/>
            <a:ext cx="8229600" cy="3530600"/>
          </a:xfrm>
        </p:spPr>
        <p:txBody>
          <a:bodyPr/>
          <a:lstStyle/>
          <a:p>
            <a:pPr lvl="2">
              <a:buFont typeface="Arial" charset="0"/>
              <a:buNone/>
            </a:pPr>
            <a:endParaRPr lang="pt-PT" smtClean="0">
              <a:solidFill>
                <a:srgbClr val="000000"/>
              </a:solidFill>
              <a:latin typeface="Myriad Pro" pitchFamily="34" charset="0"/>
              <a:ea typeface="ＭＳ Ｐゴシック" pitchFamily="34" charset="-128"/>
              <a:cs typeface="Arial" charset="0"/>
            </a:endParaRPr>
          </a:p>
          <a:p>
            <a:pPr lvl="1"/>
            <a:endParaRPr lang="pt-PT" smtClean="0">
              <a:solidFill>
                <a:srgbClr val="000000"/>
              </a:solidFill>
              <a:latin typeface="Myriad Pro" pitchFamily="34" charset="0"/>
              <a:ea typeface="ＭＳ Ｐゴシック" pitchFamily="34" charset="-128"/>
              <a:cs typeface="Arial" charset="0"/>
            </a:endParaRPr>
          </a:p>
          <a:p>
            <a:pPr lvl="1"/>
            <a:endParaRPr lang="pt-PT" smtClean="0">
              <a:solidFill>
                <a:srgbClr val="000000"/>
              </a:solidFill>
              <a:latin typeface="Myriad Pro" pitchFamily="34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cs typeface="Arial" charset="0"/>
              </a:rPr>
              <a:t>No AA</a:t>
            </a: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>
                <a:solidFill>
                  <a:srgbClr val="000000"/>
                </a:solidFill>
                <a:latin typeface="Myriad Pro" pitchFamily="34" charset="0"/>
                <a:cs typeface="Arial" charset="0"/>
              </a:rPr>
              <a:t>CryENGINE 3 AA Requirements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00150"/>
            <a:ext cx="8229600" cy="3394075"/>
          </a:xfrm>
        </p:spPr>
        <p:txBody>
          <a:bodyPr/>
          <a:lstStyle/>
          <a:p>
            <a:r>
              <a:rPr lang="pt-PT" sz="200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Orthogonal and general solutions</a:t>
            </a:r>
          </a:p>
          <a:p>
            <a:pPr lvl="1"/>
            <a:r>
              <a:rPr lang="pt-PT" sz="180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No per-platform AA solution</a:t>
            </a:r>
          </a:p>
          <a:p>
            <a:r>
              <a:rPr lang="pt-PT" sz="200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Play nice with HDR/Deferred techniques</a:t>
            </a:r>
          </a:p>
          <a:p>
            <a:r>
              <a:rPr lang="pt-PT" sz="200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Sub-pixel accuracy is important for us</a:t>
            </a:r>
          </a:p>
          <a:p>
            <a:pPr lvl="1"/>
            <a:r>
              <a:rPr lang="pt-PT" sz="180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Schimering was the biggest offender on Crysis 1 and 2 levels</a:t>
            </a:r>
          </a:p>
          <a:p>
            <a:pPr lvl="1"/>
            <a:r>
              <a:rPr lang="pt-PT" sz="180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Crysis had imensively aliased assets: alpha tested/tiny sub-pixel details</a:t>
            </a:r>
          </a:p>
          <a:p>
            <a:pPr lvl="1"/>
            <a:r>
              <a:rPr lang="pt-PT" sz="180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HDR makes it even worse, big range of lighting contrast/color variation</a:t>
            </a:r>
          </a:p>
          <a:p>
            <a:r>
              <a:rPr lang="pt-PT" sz="200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Low memory footprint</a:t>
            </a:r>
          </a:p>
          <a:p>
            <a:r>
              <a:rPr lang="pt-PT" sz="200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Cost less than 2 ms on low end GPUs</a:t>
            </a:r>
          </a:p>
          <a:p>
            <a:pPr lvl="1"/>
            <a:r>
              <a:rPr lang="pt-PT" sz="180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Every ms counts for consoles</a:t>
            </a:r>
            <a:endParaRPr lang="pt-PT" sz="2000" smtClean="0">
              <a:solidFill>
                <a:srgbClr val="000000"/>
              </a:solidFill>
              <a:latin typeface="Myriad Pro" pitchFamily="34" charset="0"/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" descr="01_2xssa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063625"/>
            <a:ext cx="8229600" cy="3530600"/>
          </a:xfrm>
        </p:spPr>
        <p:txBody>
          <a:bodyPr/>
          <a:lstStyle/>
          <a:p>
            <a:pPr lvl="2">
              <a:buFont typeface="Arial" charset="0"/>
              <a:buNone/>
            </a:pPr>
            <a:endParaRPr lang="pt-PT" smtClean="0">
              <a:solidFill>
                <a:srgbClr val="000000"/>
              </a:solidFill>
              <a:latin typeface="Myriad Pro" pitchFamily="34" charset="0"/>
              <a:ea typeface="ＭＳ Ｐゴシック" pitchFamily="34" charset="-128"/>
              <a:cs typeface="Arial" charset="0"/>
            </a:endParaRPr>
          </a:p>
          <a:p>
            <a:pPr lvl="1"/>
            <a:endParaRPr lang="pt-PT" smtClean="0">
              <a:solidFill>
                <a:srgbClr val="000000"/>
              </a:solidFill>
              <a:latin typeface="Myriad Pro" pitchFamily="34" charset="0"/>
              <a:ea typeface="ＭＳ Ｐゴシック" pitchFamily="34" charset="-128"/>
              <a:cs typeface="Arial" charset="0"/>
            </a:endParaRPr>
          </a:p>
          <a:p>
            <a:pPr lvl="1"/>
            <a:endParaRPr lang="pt-PT" smtClean="0">
              <a:solidFill>
                <a:srgbClr val="000000"/>
              </a:solidFill>
              <a:latin typeface="Myriad Pro" pitchFamily="34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cs typeface="Arial" charset="0"/>
              </a:rPr>
              <a:t>2x SSAA</a:t>
            </a: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01_2xssaa_quincunx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063625"/>
            <a:ext cx="8229600" cy="3530600"/>
          </a:xfrm>
        </p:spPr>
        <p:txBody>
          <a:bodyPr/>
          <a:lstStyle/>
          <a:p>
            <a:pPr lvl="2">
              <a:buFont typeface="Arial" charset="0"/>
              <a:buNone/>
            </a:pPr>
            <a:endParaRPr lang="pt-PT" smtClean="0">
              <a:solidFill>
                <a:srgbClr val="000000"/>
              </a:solidFill>
              <a:latin typeface="Myriad Pro" pitchFamily="34" charset="0"/>
              <a:ea typeface="ＭＳ Ｐゴシック" pitchFamily="34" charset="-128"/>
              <a:cs typeface="Arial" charset="0"/>
            </a:endParaRPr>
          </a:p>
          <a:p>
            <a:pPr lvl="1"/>
            <a:endParaRPr lang="pt-PT" smtClean="0">
              <a:solidFill>
                <a:srgbClr val="000000"/>
              </a:solidFill>
              <a:latin typeface="Myriad Pro" pitchFamily="34" charset="0"/>
              <a:ea typeface="ＭＳ Ｐゴシック" pitchFamily="34" charset="-128"/>
              <a:cs typeface="Arial" charset="0"/>
            </a:endParaRPr>
          </a:p>
          <a:p>
            <a:pPr lvl="1"/>
            <a:endParaRPr lang="pt-PT" smtClean="0">
              <a:solidFill>
                <a:srgbClr val="000000"/>
              </a:solidFill>
              <a:latin typeface="Myriad Pro" pitchFamily="34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cs typeface="Arial" charset="0"/>
              </a:rPr>
              <a:t>2x Quincunx SSAA</a:t>
            </a: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 descr="01_4xssaa_noed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063625"/>
            <a:ext cx="8229600" cy="3530600"/>
          </a:xfrm>
        </p:spPr>
        <p:txBody>
          <a:bodyPr/>
          <a:lstStyle/>
          <a:p>
            <a:pPr lvl="2">
              <a:buFont typeface="Arial" charset="0"/>
              <a:buNone/>
            </a:pPr>
            <a:endParaRPr lang="pt-PT" smtClean="0">
              <a:solidFill>
                <a:srgbClr val="000000"/>
              </a:solidFill>
              <a:latin typeface="Myriad Pro" pitchFamily="34" charset="0"/>
              <a:ea typeface="ＭＳ Ｐゴシック" pitchFamily="34" charset="-128"/>
              <a:cs typeface="Arial" charset="0"/>
            </a:endParaRPr>
          </a:p>
          <a:p>
            <a:pPr lvl="1"/>
            <a:endParaRPr lang="pt-PT" smtClean="0">
              <a:solidFill>
                <a:srgbClr val="000000"/>
              </a:solidFill>
              <a:latin typeface="Myriad Pro" pitchFamily="34" charset="0"/>
              <a:ea typeface="ＭＳ Ｐゴシック" pitchFamily="34" charset="-128"/>
              <a:cs typeface="Arial" charset="0"/>
            </a:endParaRPr>
          </a:p>
          <a:p>
            <a:pPr lvl="1"/>
            <a:endParaRPr lang="pt-PT" smtClean="0">
              <a:solidFill>
                <a:srgbClr val="000000"/>
              </a:solidFill>
              <a:latin typeface="Myriad Pro" pitchFamily="34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cs typeface="Arial" charset="0"/>
              </a:rPr>
              <a:t>4x SSAA</a:t>
            </a: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01_4xssaa_ed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063625"/>
            <a:ext cx="8229600" cy="3530600"/>
          </a:xfrm>
        </p:spPr>
        <p:txBody>
          <a:bodyPr/>
          <a:lstStyle/>
          <a:p>
            <a:pPr lvl="2">
              <a:buFont typeface="Arial" charset="0"/>
              <a:buNone/>
            </a:pPr>
            <a:endParaRPr lang="pt-PT" smtClean="0">
              <a:solidFill>
                <a:srgbClr val="000000"/>
              </a:solidFill>
              <a:latin typeface="Myriad Pro" pitchFamily="34" charset="0"/>
              <a:ea typeface="ＭＳ Ｐゴシック" pitchFamily="34" charset="-128"/>
              <a:cs typeface="Arial" charset="0"/>
            </a:endParaRPr>
          </a:p>
          <a:p>
            <a:pPr lvl="1"/>
            <a:endParaRPr lang="pt-PT" smtClean="0">
              <a:solidFill>
                <a:srgbClr val="000000"/>
              </a:solidFill>
              <a:latin typeface="Myriad Pro" pitchFamily="34" charset="0"/>
              <a:ea typeface="ＭＳ Ｐゴシック" pitchFamily="34" charset="-128"/>
              <a:cs typeface="Arial" charset="0"/>
            </a:endParaRPr>
          </a:p>
          <a:p>
            <a:pPr lvl="1"/>
            <a:endParaRPr lang="pt-PT" smtClean="0">
              <a:solidFill>
                <a:srgbClr val="000000"/>
              </a:solidFill>
              <a:latin typeface="Myriad Pro" pitchFamily="34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cs typeface="Arial" charset="0"/>
              </a:rPr>
              <a:t>4x SSAA + EdgeAA</a:t>
            </a: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238125" y="206375"/>
            <a:ext cx="8659813" cy="857250"/>
          </a:xfrm>
        </p:spPr>
        <p:txBody>
          <a:bodyPr/>
          <a:lstStyle/>
          <a:p>
            <a:pPr algn="ctr"/>
            <a:r>
              <a:rPr lang="en-US" smtClean="0">
                <a:solidFill>
                  <a:srgbClr val="000000"/>
                </a:solidFill>
                <a:latin typeface="Myriad Pro" pitchFamily="34" charset="0"/>
                <a:cs typeface="Arial" charset="0"/>
              </a:rPr>
              <a:t>Distributed A-Buffer SSAA: Current Results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00150"/>
            <a:ext cx="8229600" cy="3681413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pt-PT" sz="2400" dirty="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Far from perfect, but:</a:t>
            </a:r>
          </a:p>
          <a:p>
            <a:pPr>
              <a:defRPr/>
            </a:pPr>
            <a:r>
              <a:rPr lang="pt-PT" sz="2400" dirty="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Orthogonal</a:t>
            </a:r>
          </a:p>
          <a:p>
            <a:pPr>
              <a:defRPr/>
            </a:pPr>
            <a:r>
              <a:rPr lang="pt-PT" sz="2400" dirty="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Sub-pixel accuracy</a:t>
            </a:r>
          </a:p>
          <a:p>
            <a:pPr lvl="1">
              <a:defRPr/>
            </a:pPr>
            <a:r>
              <a:rPr lang="pt-PT" sz="2000" dirty="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Shader anti-aliasing bonus</a:t>
            </a:r>
          </a:p>
          <a:p>
            <a:pPr>
              <a:defRPr/>
            </a:pPr>
            <a:r>
              <a:rPr lang="pt-PT" sz="2400" dirty="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2x Quincunx SSAA:  1 ms for consoles</a:t>
            </a:r>
          </a:p>
          <a:p>
            <a:pPr lvl="1">
              <a:defRPr/>
            </a:pPr>
            <a:r>
              <a:rPr lang="pt-PT" sz="2000" dirty="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0.2 ms at 1080p on pc’s</a:t>
            </a:r>
          </a:p>
          <a:p>
            <a:pPr lvl="1">
              <a:defRPr/>
            </a:pPr>
            <a:r>
              <a:rPr lang="pt-PT" sz="2000" dirty="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2x SSAA + edge AA: 1.7 ms</a:t>
            </a:r>
          </a:p>
          <a:p>
            <a:pPr lvl="1">
              <a:defRPr/>
            </a:pPr>
            <a:r>
              <a:rPr lang="pt-PT" sz="2000" dirty="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4x SSAA + edge AA: 2.2 ms</a:t>
            </a:r>
          </a:p>
          <a:p>
            <a:pPr lvl="1">
              <a:defRPr/>
            </a:pPr>
            <a:r>
              <a:rPr lang="pt-PT" sz="2000" dirty="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3 MB additional memory footprint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>
                <a:solidFill>
                  <a:srgbClr val="000000"/>
                </a:solidFill>
                <a:latin typeface="Myriad Pro" pitchFamily="34" charset="0"/>
                <a:cs typeface="Arial" charset="0"/>
              </a:rPr>
              <a:t>Acknowledgements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00150"/>
            <a:ext cx="8229600" cy="3394075"/>
          </a:xfrm>
        </p:spPr>
        <p:txBody>
          <a:bodyPr/>
          <a:lstStyle/>
          <a:p>
            <a:pPr defTabSz="912813" eaLnBrk="1" hangingPunct="1"/>
            <a:r>
              <a:rPr lang="pt-PT" smtClean="0">
                <a:latin typeface="Arial" charset="0"/>
                <a:ea typeface="ＭＳ Ｐゴシック" pitchFamily="34" charset="-128"/>
                <a:cs typeface="Arial" charset="0"/>
              </a:rPr>
              <a:t>Nick Kasyan,Nicolas Schulz, Vaclav Kyba, Michael Kopietz, Carsten Wenzel, Vladimir Kajalin, Andrey Konich, Ivo Zoltan Frey</a:t>
            </a:r>
          </a:p>
          <a:p>
            <a:pPr defTabSz="912813" eaLnBrk="1" hangingPunct="1"/>
            <a:r>
              <a:rPr lang="pt-PT" smtClean="0">
                <a:latin typeface="Arial" charset="0"/>
                <a:ea typeface="ＭＳ Ｐゴシック" pitchFamily="34" charset="-128"/>
                <a:cs typeface="Arial" charset="0"/>
              </a:rPr>
              <a:t>Jorge Jimenez, Diego Guitierrez, Naty Hoffman</a:t>
            </a:r>
          </a:p>
          <a:p>
            <a:pPr defTabSz="912813" eaLnBrk="1" hangingPunct="1"/>
            <a:endParaRPr lang="pt-PT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defTabSz="912813" eaLnBrk="1" hangingPunct="1"/>
            <a:r>
              <a:rPr lang="pt-PT" smtClean="0">
                <a:latin typeface="Arial" charset="0"/>
                <a:ea typeface="ＭＳ Ｐゴシック" pitchFamily="34" charset="-128"/>
                <a:cs typeface="Arial" charset="0"/>
              </a:rPr>
              <a:t>And to the entire Crytek team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>
                <a:solidFill>
                  <a:srgbClr val="000000"/>
                </a:solidFill>
                <a:latin typeface="Myriad Pro" pitchFamily="34" charset="0"/>
                <a:cs typeface="Arial" charset="0"/>
              </a:rPr>
              <a:t>Further Readings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23950"/>
            <a:ext cx="8229600" cy="3570288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pt-PT" sz="1400" dirty="0" smtClean="0"/>
              <a:t>Haeberli, P, Akeley, K “</a:t>
            </a:r>
            <a:r>
              <a:rPr lang="pt-PT" sz="1400" dirty="0"/>
              <a:t>The Accumulation </a:t>
            </a:r>
            <a:r>
              <a:rPr lang="pt-PT" sz="1400" dirty="0" smtClean="0"/>
              <a:t>Buffer: </a:t>
            </a:r>
            <a:r>
              <a:rPr lang="en-US" sz="1400" dirty="0" smtClean="0"/>
              <a:t>Hardware </a:t>
            </a:r>
            <a:r>
              <a:rPr lang="en-US" sz="1400" dirty="0"/>
              <a:t>Support for High-Quality </a:t>
            </a:r>
            <a:r>
              <a:rPr lang="en-US" sz="1400" dirty="0" smtClean="0"/>
              <a:t>Rendering”, 1990</a:t>
            </a:r>
            <a:endParaRPr lang="pt-PT" sz="1400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>
              <a:spcBef>
                <a:spcPts val="100"/>
              </a:spcBef>
              <a:buFont typeface="Arial" charset="0"/>
              <a:buNone/>
              <a:defRPr/>
            </a:pPr>
            <a:endParaRPr lang="pt-PT" sz="1400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>
              <a:spcBef>
                <a:spcPts val="100"/>
              </a:spcBef>
              <a:buFont typeface="Arial" charset="0"/>
              <a:buNone/>
              <a:defRPr/>
            </a:pPr>
            <a:r>
              <a:rPr lang="pt-PT" sz="1400" dirty="0" smtClean="0">
                <a:latin typeface="Arial" charset="0"/>
                <a:ea typeface="ＭＳ Ｐゴシック" pitchFamily="34" charset="-128"/>
                <a:cs typeface="Arial" charset="0"/>
              </a:rPr>
              <a:t>Siggraph’96 Course , Blythe, D et al “Programming with OpenGL: Advanced Rendering”, 1996</a:t>
            </a:r>
            <a:br>
              <a:rPr lang="pt-PT" sz="1400" dirty="0" smtClean="0">
                <a:latin typeface="Arial" charset="0"/>
                <a:ea typeface="ＭＳ Ｐゴシック" pitchFamily="34" charset="-128"/>
                <a:cs typeface="Arial" charset="0"/>
              </a:rPr>
            </a:br>
            <a:endParaRPr lang="en-US" sz="1400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>
              <a:spcBef>
                <a:spcPts val="100"/>
              </a:spcBef>
              <a:buFont typeface="Arial" charset="0"/>
              <a:buNone/>
              <a:defRPr/>
            </a:pPr>
            <a:r>
              <a:rPr lang="en-US" sz="1400" dirty="0" smtClean="0">
                <a:latin typeface="Arial" charset="0"/>
                <a:ea typeface="ＭＳ Ｐゴシック" pitchFamily="34" charset="-128"/>
                <a:cs typeface="Arial" charset="0"/>
              </a:rPr>
              <a:t>Green, S “Stupid OpenGL </a:t>
            </a:r>
            <a:r>
              <a:rPr lang="en-US" sz="1400" dirty="0" err="1" smtClean="0">
                <a:latin typeface="Arial" charset="0"/>
                <a:ea typeface="ＭＳ Ｐゴシック" pitchFamily="34" charset="-128"/>
                <a:cs typeface="Arial" charset="0"/>
              </a:rPr>
              <a:t>Shader</a:t>
            </a:r>
            <a:r>
              <a:rPr lang="en-US" sz="1400" dirty="0" smtClean="0">
                <a:latin typeface="Arial" charset="0"/>
                <a:ea typeface="ＭＳ Ｐゴシック" pitchFamily="34" charset="-128"/>
                <a:cs typeface="Arial" charset="0"/>
              </a:rPr>
              <a:t> Tricks”, 2003</a:t>
            </a:r>
          </a:p>
          <a:p>
            <a:pPr marL="0" indent="0" eaLnBrk="1" hangingPunct="1">
              <a:spcBef>
                <a:spcPts val="200"/>
              </a:spcBef>
              <a:spcAft>
                <a:spcPts val="200"/>
              </a:spcAft>
              <a:buFont typeface="Arial" charset="0"/>
              <a:buNone/>
              <a:defRPr/>
            </a:pPr>
            <a:endParaRPr lang="en-US" sz="1300" dirty="0" smtClean="0">
              <a:ea typeface="ＭＳ Ｐゴシック" pitchFamily="34" charset="-128"/>
            </a:endParaRPr>
          </a:p>
          <a:p>
            <a:pPr marL="0" indent="0" eaLnBrk="1" hangingPunct="1">
              <a:spcBef>
                <a:spcPts val="200"/>
              </a:spcBef>
              <a:spcAft>
                <a:spcPts val="200"/>
              </a:spcAft>
              <a:buFont typeface="Arial" charset="0"/>
              <a:buNone/>
              <a:defRPr/>
            </a:pPr>
            <a:r>
              <a:rPr lang="en-US" sz="1300" dirty="0" smtClean="0">
                <a:ea typeface="ＭＳ Ｐゴシック" pitchFamily="34" charset="-128"/>
              </a:rPr>
              <a:t>Sousa</a:t>
            </a:r>
            <a:r>
              <a:rPr lang="en-US" sz="1300" dirty="0">
                <a:ea typeface="ＭＳ Ｐゴシック" pitchFamily="34" charset="-128"/>
              </a:rPr>
              <a:t>, T. </a:t>
            </a:r>
            <a:r>
              <a:rPr lang="ja-JP" altLang="en-US" sz="1300" dirty="0">
                <a:ea typeface="ＭＳ Ｐゴシック" pitchFamily="34" charset="-128"/>
              </a:rPr>
              <a:t>“</a:t>
            </a:r>
            <a:r>
              <a:rPr lang="en-US" altLang="ja-JP" sz="1300" dirty="0" err="1">
                <a:ea typeface="ＭＳ Ｐゴシック" pitchFamily="34" charset="-128"/>
              </a:rPr>
              <a:t>Crysis</a:t>
            </a:r>
            <a:r>
              <a:rPr lang="en-US" altLang="ja-JP" sz="1300" dirty="0">
                <a:ea typeface="ＭＳ Ｐゴシック" pitchFamily="34" charset="-128"/>
              </a:rPr>
              <a:t> Next Gen Effects</a:t>
            </a:r>
            <a:r>
              <a:rPr lang="ja-JP" altLang="en-US" sz="1300" dirty="0">
                <a:ea typeface="ＭＳ Ｐゴシック" pitchFamily="34" charset="-128"/>
              </a:rPr>
              <a:t>”</a:t>
            </a:r>
            <a:r>
              <a:rPr lang="en-US" altLang="ja-JP" sz="1300" dirty="0">
                <a:ea typeface="ＭＳ Ｐゴシック" pitchFamily="34" charset="-128"/>
              </a:rPr>
              <a:t>, 2008</a:t>
            </a:r>
          </a:p>
          <a:p>
            <a:pPr>
              <a:spcBef>
                <a:spcPts val="100"/>
              </a:spcBef>
              <a:buFont typeface="Arial" charset="0"/>
              <a:buNone/>
              <a:defRPr/>
            </a:pPr>
            <a:endParaRPr lang="pt-PT" sz="1400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>
              <a:spcBef>
                <a:spcPts val="100"/>
              </a:spcBef>
              <a:buFont typeface="Arial" charset="0"/>
              <a:buNone/>
              <a:defRPr/>
            </a:pPr>
            <a:r>
              <a:rPr lang="pt-PT" sz="1400" dirty="0">
                <a:latin typeface="Arial" charset="0"/>
                <a:ea typeface="ＭＳ Ｐゴシック" pitchFamily="34" charset="-128"/>
                <a:cs typeface="Arial" charset="0"/>
              </a:rPr>
              <a:t>Swoboda, M “Deferred Rendering in FrameRanger”, 2009</a:t>
            </a:r>
          </a:p>
          <a:p>
            <a:pPr>
              <a:spcBef>
                <a:spcPts val="100"/>
              </a:spcBef>
              <a:buFont typeface="Arial" charset="0"/>
              <a:buNone/>
              <a:defRPr/>
            </a:pPr>
            <a:endParaRPr lang="pt-PT" sz="1400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>
              <a:spcBef>
                <a:spcPts val="100"/>
              </a:spcBef>
              <a:buFont typeface="Arial" charset="0"/>
              <a:buNone/>
              <a:defRPr/>
            </a:pPr>
            <a:r>
              <a:rPr lang="pt-PT" sz="1400" dirty="0" smtClean="0">
                <a:latin typeface="Arial" charset="0"/>
                <a:ea typeface="ＭＳ Ｐゴシック" pitchFamily="34" charset="-128"/>
                <a:cs typeface="Arial" charset="0"/>
              </a:rPr>
              <a:t>Yang, G et al “Amortized Super Sampling”, 2010</a:t>
            </a:r>
          </a:p>
          <a:p>
            <a:pPr>
              <a:spcBef>
                <a:spcPts val="100"/>
              </a:spcBef>
              <a:buFont typeface="Arial" charset="0"/>
              <a:buNone/>
              <a:defRPr/>
            </a:pPr>
            <a:endParaRPr lang="pt-PT" sz="1400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>
              <a:spcBef>
                <a:spcPts val="100"/>
              </a:spcBef>
              <a:buFont typeface="Arial" charset="0"/>
              <a:buNone/>
              <a:defRPr/>
            </a:pPr>
            <a:r>
              <a:rPr lang="pt-PT" sz="1400" dirty="0" smtClean="0">
                <a:latin typeface="Arial" charset="0"/>
                <a:ea typeface="ＭＳ Ｐゴシック" pitchFamily="34" charset="-128"/>
                <a:cs typeface="Arial" charset="0"/>
              </a:rPr>
              <a:t>Binks, D. “Dynamic Resolution Rendering”, 2011</a:t>
            </a:r>
          </a:p>
          <a:p>
            <a:pPr>
              <a:spcBef>
                <a:spcPts val="100"/>
              </a:spcBef>
              <a:buFont typeface="Arial" charset="0"/>
              <a:buNone/>
              <a:defRPr/>
            </a:pPr>
            <a:endParaRPr lang="en-US" sz="1400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>
              <a:spcBef>
                <a:spcPts val="100"/>
              </a:spcBef>
              <a:buFont typeface="Arial" charset="0"/>
              <a:buNone/>
              <a:defRPr/>
            </a:pPr>
            <a:r>
              <a:rPr lang="en-US" sz="1400" dirty="0" smtClean="0">
                <a:latin typeface="Arial" charset="0"/>
                <a:ea typeface="ＭＳ Ｐゴシック" pitchFamily="34" charset="-128"/>
                <a:cs typeface="Arial" charset="0"/>
              </a:rPr>
              <a:t>Sousa, T., </a:t>
            </a:r>
            <a:r>
              <a:rPr lang="en-US" sz="1400" dirty="0" err="1" smtClean="0">
                <a:latin typeface="Arial" charset="0"/>
                <a:ea typeface="ＭＳ Ｐゴシック" pitchFamily="34" charset="-128"/>
                <a:cs typeface="Arial" charset="0"/>
              </a:rPr>
              <a:t>Kasyan</a:t>
            </a:r>
            <a:r>
              <a:rPr lang="en-US" sz="1400" dirty="0" smtClean="0">
                <a:latin typeface="Arial" charset="0"/>
                <a:ea typeface="ＭＳ Ｐゴシック" pitchFamily="34" charset="-128"/>
                <a:cs typeface="Arial" charset="0"/>
              </a:rPr>
              <a:t>, N. and Schulz, N. “Secrets of the </a:t>
            </a:r>
            <a:r>
              <a:rPr lang="en-US" sz="1400" dirty="0" err="1" smtClean="0">
                <a:latin typeface="Arial" charset="0"/>
                <a:ea typeface="ＭＳ Ｐゴシック" pitchFamily="34" charset="-128"/>
                <a:cs typeface="Arial" charset="0"/>
              </a:rPr>
              <a:t>CryENGINE</a:t>
            </a:r>
            <a:r>
              <a:rPr lang="en-US" sz="1400" dirty="0" smtClean="0">
                <a:latin typeface="Arial" charset="0"/>
                <a:ea typeface="ＭＳ Ｐゴシック" pitchFamily="34" charset="-128"/>
                <a:cs typeface="Arial" charset="0"/>
              </a:rPr>
              <a:t> 3 Technology”,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>
                <a:solidFill>
                  <a:srgbClr val="000000"/>
                </a:solidFill>
                <a:latin typeface="Myriad Pro" pitchFamily="34" charset="0"/>
                <a:cs typeface="Arial" charset="0"/>
              </a:rPr>
              <a:t>Questions ?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00150"/>
            <a:ext cx="8229600" cy="3394075"/>
          </a:xfrm>
        </p:spPr>
        <p:txBody>
          <a:bodyPr/>
          <a:lstStyle/>
          <a:p>
            <a:pPr algn="ctr">
              <a:buFont typeface="Arial" charset="0"/>
              <a:buNone/>
            </a:pPr>
            <a:endParaRPr lang="pt-PT" sz="2900" smtClean="0">
              <a:latin typeface="Arial" charset="0"/>
              <a:ea typeface="ＭＳ Ｐゴシック" pitchFamily="34" charset="-128"/>
              <a:cs typeface="Arial" charset="0"/>
              <a:hlinkClick r:id="rId4"/>
            </a:endParaRPr>
          </a:p>
          <a:p>
            <a:pPr algn="ctr">
              <a:buFont typeface="Arial" charset="0"/>
              <a:buNone/>
            </a:pPr>
            <a:r>
              <a:rPr lang="pt-PT" sz="2900" smtClean="0">
                <a:latin typeface="Arial" charset="0"/>
                <a:ea typeface="ＭＳ Ｐゴシック" pitchFamily="34" charset="-128"/>
                <a:cs typeface="Arial" charset="0"/>
                <a:hlinkClick r:id="rId4"/>
              </a:rPr>
              <a:t>tiago@crytek.com</a:t>
            </a:r>
            <a:endParaRPr lang="pt-PT" sz="290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algn="ctr">
              <a:buFont typeface="Arial" charset="0"/>
              <a:buNone/>
            </a:pPr>
            <a:endParaRPr lang="pt-PT" sz="290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algn="ctr">
              <a:buFont typeface="Arial" charset="0"/>
              <a:buNone/>
            </a:pPr>
            <a:r>
              <a:rPr lang="pt-PT" sz="2900" smtClean="0">
                <a:latin typeface="Arial" charset="0"/>
                <a:ea typeface="ＭＳ Ｐゴシック" pitchFamily="34" charset="-128"/>
                <a:cs typeface="Arial" charset="0"/>
              </a:rPr>
              <a:t>twitter: crytek_tiago</a:t>
            </a:r>
            <a:endParaRPr lang="pt-PT" smtClean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>
                <a:solidFill>
                  <a:srgbClr val="000000"/>
                </a:solidFill>
                <a:latin typeface="Myriad Pro" pitchFamily="34" charset="0"/>
                <a:cs typeface="Arial" charset="0"/>
              </a:rPr>
              <a:t>Bonus: Marketing Screenshots</a:t>
            </a:r>
          </a:p>
        </p:txBody>
      </p:sp>
      <p:pic>
        <p:nvPicPr>
          <p:cNvPr id="24579" name="Picture 4" descr="heavy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7588" y="971550"/>
            <a:ext cx="7223125" cy="407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>
                <a:solidFill>
                  <a:srgbClr val="000000"/>
                </a:solidFill>
                <a:latin typeface="Myriad Pro" pitchFamily="34" charset="0"/>
                <a:cs typeface="Arial" charset="0"/>
              </a:rPr>
              <a:t>Bonus: Marketing Screenshots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00150"/>
            <a:ext cx="8229600" cy="3394075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pt-PT" dirty="0" smtClean="0">
                <a:solidFill>
                  <a:srgbClr val="000000"/>
                </a:solidFill>
                <a:latin typeface="Myriad Pro" pitchFamily="34" charset="0"/>
              </a:rPr>
              <a:t>Always some trickery</a:t>
            </a:r>
          </a:p>
          <a:p>
            <a:pPr lvl="1">
              <a:defRPr/>
            </a:pPr>
            <a:r>
              <a:rPr lang="pt-PT" dirty="0" smtClean="0">
                <a:solidFill>
                  <a:srgbClr val="000000"/>
                </a:solidFill>
                <a:latin typeface="Myriad Pro" pitchFamily="34" charset="0"/>
              </a:rPr>
              <a:t>On CryENGINE 2 rendered multiple tiles at big resolutions and downsampled to get SSAA</a:t>
            </a:r>
          </a:p>
          <a:p>
            <a:pPr lvl="1">
              <a:buFont typeface="Arial" charset="0"/>
              <a:buNone/>
              <a:defRPr/>
            </a:pPr>
            <a:endParaRPr lang="pt-PT" dirty="0" smtClean="0">
              <a:solidFill>
                <a:srgbClr val="000000"/>
              </a:solidFill>
              <a:latin typeface="Myriad Pro" pitchFamily="34" charset="0"/>
            </a:endParaRPr>
          </a:p>
          <a:p>
            <a:pPr>
              <a:defRPr/>
            </a:pPr>
            <a:r>
              <a:rPr lang="pt-PT" dirty="0" smtClean="0">
                <a:solidFill>
                  <a:srgbClr val="000000"/>
                </a:solidFill>
                <a:latin typeface="Myriad Pro" pitchFamily="34" charset="0"/>
              </a:rPr>
              <a:t>On CryENGINE 3 distributed  SSAA with many samples</a:t>
            </a:r>
          </a:p>
          <a:p>
            <a:pPr lvl="1">
              <a:defRPr/>
            </a:pPr>
            <a:r>
              <a:rPr lang="pt-PT" dirty="0" smtClean="0">
                <a:solidFill>
                  <a:srgbClr val="000000"/>
                </a:solidFill>
                <a:latin typeface="Myriad Pro" pitchFamily="34" charset="0"/>
              </a:rPr>
              <a:t>Random sub-pixel jitter</a:t>
            </a:r>
          </a:p>
          <a:p>
            <a:pPr lvl="1">
              <a:defRPr/>
            </a:pPr>
            <a:r>
              <a:rPr lang="pt-PT" dirty="0" smtClean="0">
                <a:solidFill>
                  <a:srgbClr val="000000"/>
                </a:solidFill>
                <a:latin typeface="Myriad Pro" pitchFamily="34" charset="0"/>
              </a:rPr>
              <a:t>Almost perfect SSAA</a:t>
            </a:r>
          </a:p>
          <a:p>
            <a:pPr lvl="1">
              <a:defRPr/>
            </a:pPr>
            <a:r>
              <a:rPr lang="pt-PT" dirty="0" smtClean="0">
                <a:solidFill>
                  <a:srgbClr val="000000"/>
                </a:solidFill>
                <a:latin typeface="Myriad Pro" pitchFamily="34" charset="0"/>
              </a:rPr>
              <a:t>All Crysis 2 marketing shots used this variation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>
                <a:solidFill>
                  <a:srgbClr val="000000"/>
                </a:solidFill>
                <a:latin typeface="Myriad Pro" pitchFamily="34" charset="0"/>
                <a:cs typeface="Arial" charset="0"/>
              </a:rPr>
              <a:t>MSAA Troubles for this HW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30188" y="1200150"/>
            <a:ext cx="8731250" cy="3394075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pt-PT" dirty="0" smtClean="0">
                <a:solidFill>
                  <a:srgbClr val="000000"/>
                </a:solidFill>
                <a:latin typeface="Myriad Pro" pitchFamily="34" charset="0"/>
              </a:rPr>
              <a:t>Memory requirements </a:t>
            </a:r>
          </a:p>
          <a:p>
            <a:pPr lvl="1">
              <a:defRPr/>
            </a:pPr>
            <a:r>
              <a:rPr lang="pt-PT" dirty="0" smtClean="0">
                <a:solidFill>
                  <a:srgbClr val="000000"/>
                </a:solidFill>
                <a:latin typeface="Myriad Pro" pitchFamily="34" charset="0"/>
              </a:rPr>
              <a:t>2x, 4x, etc</a:t>
            </a:r>
          </a:p>
          <a:p>
            <a:pPr>
              <a:defRPr/>
            </a:pPr>
            <a:r>
              <a:rPr lang="pt-PT" dirty="0" smtClean="0">
                <a:solidFill>
                  <a:srgbClr val="000000"/>
                </a:solidFill>
                <a:latin typeface="Myriad Pro" pitchFamily="34" charset="0"/>
              </a:rPr>
              <a:t>Multiplatform + Non conventional rendering </a:t>
            </a:r>
            <a:r>
              <a:rPr lang="pt-PT" sz="1900" dirty="0" smtClean="0">
                <a:solidFill>
                  <a:srgbClr val="000000"/>
                </a:solidFill>
                <a:latin typeface="Myriad Pro" pitchFamily="34" charset="0"/>
              </a:rPr>
              <a:t>[Sousa 2011]</a:t>
            </a:r>
          </a:p>
          <a:p>
            <a:pPr lvl="1">
              <a:defRPr/>
            </a:pPr>
            <a:r>
              <a:rPr lang="pt-PT" dirty="0" smtClean="0">
                <a:solidFill>
                  <a:srgbClr val="000000"/>
                </a:solidFill>
                <a:latin typeface="Myriad Pro" pitchFamily="34" charset="0"/>
              </a:rPr>
              <a:t>0 support on PS3 for FP16 (for alpha blending passes)</a:t>
            </a:r>
          </a:p>
          <a:p>
            <a:pPr lvl="1">
              <a:defRPr/>
            </a:pPr>
            <a:r>
              <a:rPr lang="pt-PT" dirty="0" smtClean="0">
                <a:solidFill>
                  <a:srgbClr val="000000"/>
                </a:solidFill>
                <a:latin typeface="Myriad Pro" pitchFamily="34" charset="0"/>
              </a:rPr>
              <a:t>10 MB EDRAM on x360 + Tilling + Resolves cost overhead</a:t>
            </a:r>
          </a:p>
          <a:p>
            <a:pPr lvl="1">
              <a:defRPr/>
            </a:pPr>
            <a:r>
              <a:rPr lang="pt-PT" dirty="0" smtClean="0">
                <a:solidFill>
                  <a:srgbClr val="000000"/>
                </a:solidFill>
                <a:latin typeface="Myriad Pro" pitchFamily="34" charset="0"/>
              </a:rPr>
              <a:t>Alpha testing AA, requires ATOC</a:t>
            </a:r>
          </a:p>
          <a:p>
            <a:pPr>
              <a:defRPr/>
            </a:pPr>
            <a:r>
              <a:rPr lang="pt-PT" dirty="0" smtClean="0">
                <a:solidFill>
                  <a:srgbClr val="000000"/>
                </a:solidFill>
                <a:latin typeface="Myriad Pro" pitchFamily="34" charset="0"/>
              </a:rPr>
              <a:t>Tone mapping should be performed per sub-sample</a:t>
            </a:r>
          </a:p>
          <a:p>
            <a:pPr lvl="1">
              <a:defRPr/>
            </a:pPr>
            <a:r>
              <a:rPr lang="pt-PT" dirty="0" smtClean="0">
                <a:solidFill>
                  <a:srgbClr val="000000"/>
                </a:solidFill>
                <a:latin typeface="Myriad Pro" pitchFamily="34" charset="0"/>
              </a:rPr>
              <a:t>Else noticeable wrong results on high contrast regions</a:t>
            </a:r>
          </a:p>
          <a:p>
            <a:pPr lvl="1">
              <a:defRPr/>
            </a:pPr>
            <a:r>
              <a:rPr lang="pt-PT" dirty="0" smtClean="0">
                <a:solidFill>
                  <a:srgbClr val="000000"/>
                </a:solidFill>
                <a:latin typeface="Myriad Pro" pitchFamily="34" charset="0"/>
              </a:rPr>
              <a:t>Too expensive for older platforms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>
                <a:solidFill>
                  <a:srgbClr val="000000"/>
                </a:solidFill>
                <a:latin typeface="Myriad Pro" pitchFamily="34" charset="0"/>
                <a:cs typeface="Arial" charset="0"/>
              </a:rPr>
              <a:t>The Quest for AA Alternatives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00150"/>
            <a:ext cx="8229600" cy="3394075"/>
          </a:xfrm>
        </p:spPr>
        <p:txBody>
          <a:bodyPr/>
          <a:lstStyle/>
          <a:p>
            <a:endParaRPr lang="pt-PT" smtClean="0">
              <a:solidFill>
                <a:srgbClr val="000000"/>
              </a:solidFill>
              <a:latin typeface="Myriad Pro" pitchFamily="34" charset="0"/>
              <a:ea typeface="ＭＳ Ｐゴシック" pitchFamily="34" charset="-128"/>
              <a:cs typeface="Arial" charset="0"/>
            </a:endParaRPr>
          </a:p>
          <a:p>
            <a:endParaRPr lang="en-US" smtClean="0">
              <a:solidFill>
                <a:srgbClr val="000000"/>
              </a:solidFill>
              <a:latin typeface="Myriad Pro" pitchFamily="34" charset="0"/>
              <a:ea typeface="ＭＳ Ｐゴシック" pitchFamily="34" charset="-128"/>
              <a:cs typeface="Arial" charset="0"/>
            </a:endParaRPr>
          </a:p>
        </p:txBody>
      </p:sp>
      <p:pic>
        <p:nvPicPr>
          <p:cNvPr id="10244" name="Picture 4" descr="AA_quest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35150" y="1238250"/>
            <a:ext cx="5461000" cy="363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>
                <a:solidFill>
                  <a:srgbClr val="000000"/>
                </a:solidFill>
                <a:latin typeface="Myriad Pro" pitchFamily="34" charset="0"/>
                <a:cs typeface="Arial" charset="0"/>
              </a:rPr>
              <a:t>Temporal Anti-Aliasing (aka Motion Blur)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sz="quarter" idx="10"/>
          </p:nvPr>
        </p:nvSpPr>
        <p:spPr>
          <a:xfrm>
            <a:off x="227013" y="1230313"/>
            <a:ext cx="8753475" cy="3394075"/>
          </a:xfrm>
        </p:spPr>
        <p:txBody>
          <a:bodyPr/>
          <a:lstStyle/>
          <a:p>
            <a:r>
              <a:rPr lang="pt-PT" sz="240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Directional blur along screen space velocity vector </a:t>
            </a:r>
            <a:r>
              <a:rPr lang="pt-PT" sz="180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[Green 2003]</a:t>
            </a:r>
          </a:p>
          <a:p>
            <a:pPr lvl="1"/>
            <a:r>
              <a:rPr lang="pt-PT" sz="200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Delta from prev/cur screen space position, per-pixel or per vertex</a:t>
            </a:r>
          </a:p>
          <a:p>
            <a:pPr lvl="1"/>
            <a:r>
              <a:rPr lang="pt-PT" sz="200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Image space motion blur </a:t>
            </a:r>
          </a:p>
          <a:p>
            <a:r>
              <a:rPr lang="pt-PT" sz="2400" smtClean="0">
                <a:solidFill>
                  <a:srgbClr val="000000"/>
                </a:solidFill>
                <a:latin typeface="Myriad Pro" pitchFamily="34" charset="0"/>
                <a:ea typeface="ＭＳ Ｐゴシック" pitchFamily="34" charset="-128"/>
                <a:cs typeface="Arial" charset="0"/>
              </a:rPr>
              <a:t>Main benefict: Less noticeable aliasing during movement</a:t>
            </a:r>
          </a:p>
        </p:txBody>
      </p:sp>
      <p:sp>
        <p:nvSpPr>
          <p:cNvPr id="2" name="Oval 1"/>
          <p:cNvSpPr/>
          <p:nvPr/>
        </p:nvSpPr>
        <p:spPr>
          <a:xfrm>
            <a:off x="2479675" y="3659188"/>
            <a:ext cx="1079500" cy="10795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sp>
        <p:nvSpPr>
          <p:cNvPr id="5" name="Oval 4"/>
          <p:cNvSpPr/>
          <p:nvPr/>
        </p:nvSpPr>
        <p:spPr>
          <a:xfrm>
            <a:off x="3211513" y="3467100"/>
            <a:ext cx="1079500" cy="10795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sp>
        <p:nvSpPr>
          <p:cNvPr id="6" name="Oval 5"/>
          <p:cNvSpPr/>
          <p:nvPr/>
        </p:nvSpPr>
        <p:spPr>
          <a:xfrm>
            <a:off x="4024313" y="3286125"/>
            <a:ext cx="1081087" cy="108108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sp>
        <p:nvSpPr>
          <p:cNvPr id="7" name="Oval 6"/>
          <p:cNvSpPr/>
          <p:nvPr/>
        </p:nvSpPr>
        <p:spPr>
          <a:xfrm>
            <a:off x="4757738" y="3135313"/>
            <a:ext cx="1079500" cy="10795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sp>
        <p:nvSpPr>
          <p:cNvPr id="11" name="Oval 10"/>
          <p:cNvSpPr/>
          <p:nvPr/>
        </p:nvSpPr>
        <p:spPr>
          <a:xfrm>
            <a:off x="5464175" y="2968625"/>
            <a:ext cx="1079500" cy="10795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3019425" y="3467100"/>
            <a:ext cx="2984500" cy="7477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632075" y="3884613"/>
            <a:ext cx="579438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PT" spc="300" dirty="0"/>
              <a:t>P</a:t>
            </a:r>
            <a:r>
              <a:rPr lang="pt-PT" sz="1200" dirty="0"/>
              <a:t>t-1</a:t>
            </a:r>
            <a:endParaRPr lang="pt-PT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5859463" y="3090863"/>
            <a:ext cx="57943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PT" spc="300" dirty="0"/>
              <a:t>P</a:t>
            </a:r>
            <a:r>
              <a:rPr lang="pt-PT" sz="1200" dirty="0"/>
              <a:t>t</a:t>
            </a:r>
            <a:endParaRPr lang="pt-PT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 descr="ta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" r="8395"/>
          <a:stretch>
            <a:fillRect/>
          </a:stretch>
        </p:blipFill>
        <p:spPr bwMode="auto">
          <a:xfrm>
            <a:off x="-136525" y="0"/>
            <a:ext cx="92805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Content Placeholder 2"/>
          <p:cNvSpPr>
            <a:spLocks noGrp="1"/>
          </p:cNvSpPr>
          <p:nvPr>
            <p:ph sz="quarter" idx="10"/>
          </p:nvPr>
        </p:nvSpPr>
        <p:spPr>
          <a:xfrm>
            <a:off x="211138" y="4476750"/>
            <a:ext cx="5983287" cy="541338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ea typeface="ＭＳ Ｐゴシック" pitchFamily="34" charset="-128"/>
                <a:cs typeface="Arial" charset="0"/>
              </a:rPr>
              <a:t>Temporal AA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>
                <a:solidFill>
                  <a:srgbClr val="000000"/>
                </a:solidFill>
                <a:latin typeface="Myriad Pro" pitchFamily="34" charset="0"/>
                <a:cs typeface="Arial" charset="0"/>
              </a:rPr>
              <a:t>A-Buffer SSAA</a:t>
            </a:r>
            <a:r>
              <a:rPr lang="en-US" sz="2400" smtClean="0">
                <a:solidFill>
                  <a:srgbClr val="000000"/>
                </a:solidFill>
                <a:latin typeface="Myriad Pro" pitchFamily="34" charset="0"/>
                <a:cs typeface="Arial" charset="0"/>
              </a:rPr>
              <a:t> [</a:t>
            </a:r>
            <a:r>
              <a:rPr lang="pt-PT" sz="2400" smtClean="0">
                <a:latin typeface="Arial" charset="0"/>
                <a:cs typeface="Arial" charset="0"/>
              </a:rPr>
              <a:t>Haeberli</a:t>
            </a:r>
            <a:r>
              <a:rPr lang="en-US" sz="2400" smtClean="0">
                <a:solidFill>
                  <a:srgbClr val="000000"/>
                </a:solidFill>
                <a:latin typeface="Myriad Pro" pitchFamily="34" charset="0"/>
                <a:cs typeface="Arial" charset="0"/>
              </a:rPr>
              <a:t>90]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00150"/>
            <a:ext cx="8416925" cy="33940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pt-PT" dirty="0" smtClean="0">
                <a:solidFill>
                  <a:srgbClr val="000000"/>
                </a:solidFill>
                <a:latin typeface="Myriad Pro" pitchFamily="34" charset="0"/>
              </a:rPr>
              <a:t>Add sub-pixel jitter to camera frustum</a:t>
            </a:r>
          </a:p>
          <a:p>
            <a:pPr>
              <a:defRPr/>
            </a:pPr>
            <a:r>
              <a:rPr lang="pt-PT" dirty="0" smtClean="0">
                <a:solidFill>
                  <a:srgbClr val="000000"/>
                </a:solidFill>
                <a:latin typeface="Myriad Pro" pitchFamily="34" charset="0"/>
              </a:rPr>
              <a:t>Brute force: Render scene multiple times</a:t>
            </a:r>
          </a:p>
          <a:p>
            <a:pPr lvl="1">
              <a:defRPr/>
            </a:pPr>
            <a:r>
              <a:rPr lang="pt-PT" dirty="0" smtClean="0">
                <a:solidFill>
                  <a:srgbClr val="000000"/>
                </a:solidFill>
                <a:latin typeface="Myriad Pro" pitchFamily="34" charset="0"/>
              </a:rPr>
              <a:t>N sub samples </a:t>
            </a:r>
            <a:r>
              <a:rPr lang="pt-PT" dirty="0" smtClean="0">
                <a:solidFill>
                  <a:srgbClr val="000000"/>
                </a:solidFill>
                <a:latin typeface="Myriad Pro" pitchFamily="34" charset="0"/>
                <a:sym typeface="Wingdings" pitchFamily="2" charset="2"/>
              </a:rPr>
              <a:t></a:t>
            </a:r>
            <a:r>
              <a:rPr lang="pt-PT" dirty="0" smtClean="0">
                <a:solidFill>
                  <a:srgbClr val="000000"/>
                </a:solidFill>
                <a:latin typeface="Myriad Pro" pitchFamily="34" charset="0"/>
              </a:rPr>
              <a:t> N scene renders</a:t>
            </a:r>
          </a:p>
          <a:p>
            <a:pPr>
              <a:defRPr/>
            </a:pPr>
            <a:r>
              <a:rPr lang="pt-PT" dirty="0" smtClean="0">
                <a:solidFill>
                  <a:srgbClr val="000000"/>
                </a:solidFill>
                <a:latin typeface="Myriad Pro" pitchFamily="34" charset="0"/>
              </a:rPr>
              <a:t>Robust and best quality</a:t>
            </a:r>
          </a:p>
          <a:p>
            <a:pPr lvl="1">
              <a:defRPr/>
            </a:pPr>
            <a:r>
              <a:rPr lang="pt-PT" dirty="0" smtClean="0">
                <a:solidFill>
                  <a:srgbClr val="000000"/>
                </a:solidFill>
                <a:latin typeface="Myriad Pro" pitchFamily="34" charset="0"/>
              </a:rPr>
              <a:t>Also more uses besides SSAA (TSSAA/DOF/Soft-Shadows)</a:t>
            </a:r>
          </a:p>
          <a:p>
            <a:pPr>
              <a:defRPr/>
            </a:pPr>
            <a:r>
              <a:rPr lang="pt-PT" dirty="0" smtClean="0">
                <a:solidFill>
                  <a:srgbClr val="000000"/>
                </a:solidFill>
                <a:latin typeface="Myriad Pro" pitchFamily="34" charset="0"/>
              </a:rPr>
              <a:t>Base concept used for our techniques</a:t>
            </a:r>
          </a:p>
          <a:p>
            <a:pPr>
              <a:defRPr/>
            </a:pPr>
            <a:endParaRPr lang="pt-PT" dirty="0" smtClean="0">
              <a:solidFill>
                <a:srgbClr val="000000"/>
              </a:solidFill>
              <a:latin typeface="Myriad Pro" pitchFamily="34" charset="0"/>
            </a:endParaRPr>
          </a:p>
          <a:p>
            <a:pPr>
              <a:defRPr/>
            </a:pPr>
            <a:r>
              <a:rPr lang="pt-PT" dirty="0" smtClean="0">
                <a:solidFill>
                  <a:srgbClr val="000000"/>
                </a:solidFill>
                <a:latin typeface="Myriad Pro" pitchFamily="34" charset="0"/>
              </a:rPr>
              <a:t>Problem: Cannot afford render scene multiple times (yet)</a:t>
            </a:r>
          </a:p>
          <a:p>
            <a:pPr lvl="1">
              <a:defRPr/>
            </a:pPr>
            <a:r>
              <a:rPr lang="pt-PT" dirty="0" smtClean="0">
                <a:solidFill>
                  <a:srgbClr val="000000"/>
                </a:solidFill>
                <a:latin typeface="Myriad Pro" pitchFamily="34" charset="0"/>
              </a:rPr>
              <a:t>Great for reference/marketing quality shots though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 descr="no_a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Content Placeholder 2"/>
          <p:cNvSpPr>
            <a:spLocks noGrp="1"/>
          </p:cNvSpPr>
          <p:nvPr>
            <p:ph sz="quarter" idx="10"/>
          </p:nvPr>
        </p:nvSpPr>
        <p:spPr>
          <a:xfrm>
            <a:off x="211138" y="4476750"/>
            <a:ext cx="5983287" cy="541338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ea typeface="ＭＳ Ｐゴシック" pitchFamily="34" charset="-128"/>
                <a:cs typeface="Arial" charset="0"/>
              </a:rPr>
              <a:t>No AA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alizado 1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alizado 1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11064</TotalTime>
  <Words>1171</Words>
  <Application>Microsoft Office PowerPoint</Application>
  <PresentationFormat>Presentación en pantalla (16:9)</PresentationFormat>
  <Paragraphs>280</Paragraphs>
  <Slides>39</Slides>
  <Notes>39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2" baseType="lpstr">
      <vt:lpstr>Office Theme</vt:lpstr>
      <vt:lpstr>1_Office Theme</vt:lpstr>
      <vt:lpstr>Acrobat Document</vt:lpstr>
      <vt:lpstr> Filtering Approaches for  Real-Time Anti-Aliasing </vt:lpstr>
      <vt:lpstr>Filtering Approaches for Real-Time Anti-Aliasing  Anti-Aliasing Methods in CryENGINE 3 </vt:lpstr>
      <vt:lpstr>CryENGINE 3 AA Requirements</vt:lpstr>
      <vt:lpstr>MSAA Troubles for this HW Generation</vt:lpstr>
      <vt:lpstr>The Quest for AA Alternatives</vt:lpstr>
      <vt:lpstr>Temporal Anti-Aliasing (aka Motion Blur)</vt:lpstr>
      <vt:lpstr>Presentación de PowerPoint</vt:lpstr>
      <vt:lpstr>A-Buffer SSAA [Haeberli90]</vt:lpstr>
      <vt:lpstr>Presentación de PowerPoint</vt:lpstr>
      <vt:lpstr>Presentación de PowerPoint</vt:lpstr>
      <vt:lpstr>Distribute A-Buffer SSAA Overframes</vt:lpstr>
      <vt:lpstr>Presentación de PowerPoint</vt:lpstr>
      <vt:lpstr>Minimizing Artifacts</vt:lpstr>
      <vt:lpstr>Presentación de PowerPoint</vt:lpstr>
      <vt:lpstr>Minimizing Artifacts (2)</vt:lpstr>
      <vt:lpstr>Presentación de PowerPoint</vt:lpstr>
      <vt:lpstr>Minimizing Artifacts (3)</vt:lpstr>
      <vt:lpstr>Presentación de PowerPoint</vt:lpstr>
      <vt:lpstr>Example Code</vt:lpstr>
      <vt:lpstr>2x Quincunx SSAA</vt:lpstr>
      <vt:lpstr>2x Quincunx SSAA</vt:lpstr>
      <vt:lpstr>Distributed A-Buffer SSAA: Caveats</vt:lpstr>
      <vt:lpstr>Future Work</vt:lpstr>
      <vt:lpstr>No AA</vt:lpstr>
      <vt:lpstr>2x SSAA</vt:lpstr>
      <vt:lpstr>2x Quincunx SSAA</vt:lpstr>
      <vt:lpstr>4x SSAA</vt:lpstr>
      <vt:lpstr>4x SSAA + EdgeAA</vt:lpstr>
      <vt:lpstr>No AA</vt:lpstr>
      <vt:lpstr>2x SSAA</vt:lpstr>
      <vt:lpstr>2x Quincunx SSAA</vt:lpstr>
      <vt:lpstr>4x SSAA</vt:lpstr>
      <vt:lpstr>4x SSAA + EdgeAA</vt:lpstr>
      <vt:lpstr>Distributed A-Buffer SSAA: Current Results</vt:lpstr>
      <vt:lpstr>Acknowledgements</vt:lpstr>
      <vt:lpstr>Further Readings</vt:lpstr>
      <vt:lpstr>Questions ?</vt:lpstr>
      <vt:lpstr>Bonus: Marketing Screenshots</vt:lpstr>
      <vt:lpstr>Bonus: Marketing Screenshots</vt:lpstr>
    </vt:vector>
  </TitlesOfParts>
  <Company>Northeastern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Anti-Aliasing Methods in CryENGINE 3</dc:title>
  <dc:creator>Tiago Sousa</dc:creator>
  <cp:lastModifiedBy>Iryoku</cp:lastModifiedBy>
  <cp:revision>656</cp:revision>
  <dcterms:created xsi:type="dcterms:W3CDTF">2010-04-07T23:52:34Z</dcterms:created>
  <dcterms:modified xsi:type="dcterms:W3CDTF">2011-09-16T07:50:29Z</dcterms:modified>
</cp:coreProperties>
</file>